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33.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1"/>
  </p:notesMasterIdLst>
  <p:sldIdLst>
    <p:sldId id="259" r:id="rId3"/>
    <p:sldId id="262" r:id="rId4"/>
    <p:sldId id="263" r:id="rId5"/>
    <p:sldId id="260" r:id="rId6"/>
    <p:sldId id="265" r:id="rId7"/>
    <p:sldId id="266" r:id="rId8"/>
    <p:sldId id="267" r:id="rId9"/>
    <p:sldId id="270" r:id="rId10"/>
    <p:sldId id="271" r:id="rId11"/>
    <p:sldId id="269" r:id="rId12"/>
    <p:sldId id="277" r:id="rId13"/>
    <p:sldId id="272" r:id="rId14"/>
    <p:sldId id="278" r:id="rId15"/>
    <p:sldId id="280" r:id="rId16"/>
    <p:sldId id="282" r:id="rId17"/>
    <p:sldId id="288" r:id="rId18"/>
    <p:sldId id="281" r:id="rId19"/>
    <p:sldId id="283" r:id="rId20"/>
    <p:sldId id="284" r:id="rId21"/>
    <p:sldId id="285" r:id="rId22"/>
    <p:sldId id="286" r:id="rId23"/>
    <p:sldId id="287" r:id="rId24"/>
    <p:sldId id="275" r:id="rId25"/>
    <p:sldId id="289" r:id="rId26"/>
    <p:sldId id="293" r:id="rId27"/>
    <p:sldId id="294" r:id="rId28"/>
    <p:sldId id="295" r:id="rId29"/>
    <p:sldId id="296" r:id="rId30"/>
    <p:sldId id="297" r:id="rId31"/>
    <p:sldId id="298" r:id="rId32"/>
    <p:sldId id="300" r:id="rId33"/>
    <p:sldId id="274" r:id="rId34"/>
    <p:sldId id="301" r:id="rId35"/>
    <p:sldId id="273" r:id="rId36"/>
    <p:sldId id="302" r:id="rId37"/>
    <p:sldId id="303" r:id="rId38"/>
    <p:sldId id="304" r:id="rId39"/>
    <p:sldId id="307" r:id="rId40"/>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eniffer Ortega" initials="YO" lastIdx="1" clrIdx="0">
    <p:extLst>
      <p:ext uri="{19B8F6BF-5375-455C-9EA6-DF929625EA0E}">
        <p15:presenceInfo xmlns:p15="http://schemas.microsoft.com/office/powerpoint/2012/main" userId="S::yortega@excibit-corp.com::80e65b36-26cb-48cf-876a-e2bd109cd1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3" autoAdjust="0"/>
    <p:restoredTop sz="67673" autoAdjust="0"/>
  </p:normalViewPr>
  <p:slideViewPr>
    <p:cSldViewPr snapToGrid="0">
      <p:cViewPr varScale="1">
        <p:scale>
          <a:sx n="58" d="100"/>
          <a:sy n="58" d="100"/>
        </p:scale>
        <p:origin x="191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4E3FC-C686-42DB-9BB4-DC0DC57A506D}" type="doc">
      <dgm:prSet loTypeId="urn:microsoft.com/office/officeart/2005/8/layout/vList2" loCatId="list" qsTypeId="urn:microsoft.com/office/officeart/2005/8/quickstyle/simple2" qsCatId="simple" csTypeId="urn:microsoft.com/office/officeart/2005/8/colors/accent1_3" csCatId="accent1" phldr="1"/>
      <dgm:spPr/>
      <dgm:t>
        <a:bodyPr/>
        <a:lstStyle/>
        <a:p>
          <a:endParaRPr lang="es-PA"/>
        </a:p>
      </dgm:t>
    </dgm:pt>
    <dgm:pt modelId="{7610836D-91EA-457C-AA7F-45B9F056CED7}">
      <dgm:prSet phldrT="[Texto]" custT="1"/>
      <dgm:spPr/>
      <dgm:t>
        <a:bodyPr/>
        <a:lstStyle/>
        <a:p>
          <a:pPr algn="just"/>
          <a:r>
            <a:rPr lang="es-MX" sz="1200" dirty="0"/>
            <a:t>Servicio unificado de procesamiento en lotes y streaming.</a:t>
          </a:r>
          <a:endParaRPr lang="es-PA" sz="1200" dirty="0"/>
        </a:p>
      </dgm:t>
    </dgm:pt>
    <dgm:pt modelId="{F66AA892-1399-4AC7-AEC0-06EE93CFC081}" type="parTrans" cxnId="{6CB3A8C4-7102-443B-B8C9-BBB26EBF230C}">
      <dgm:prSet/>
      <dgm:spPr/>
      <dgm:t>
        <a:bodyPr/>
        <a:lstStyle/>
        <a:p>
          <a:endParaRPr lang="es-PA"/>
        </a:p>
      </dgm:t>
    </dgm:pt>
    <dgm:pt modelId="{9AE9D4B6-86C1-48A7-8F3C-14F25AE31C97}" type="sibTrans" cxnId="{6CB3A8C4-7102-443B-B8C9-BBB26EBF230C}">
      <dgm:prSet/>
      <dgm:spPr/>
      <dgm:t>
        <a:bodyPr/>
        <a:lstStyle/>
        <a:p>
          <a:endParaRPr lang="es-PA"/>
        </a:p>
      </dgm:t>
    </dgm:pt>
    <dgm:pt modelId="{DB194FF5-EBAA-450C-AE10-9770CF5CB6AC}">
      <dgm:prSet phldrT="[Texto]" custT="1"/>
      <dgm:spPr/>
      <dgm:t>
        <a:bodyPr/>
        <a:lstStyle/>
        <a:p>
          <a:pPr algn="just"/>
          <a:r>
            <a:rPr lang="es-MX" sz="1200" dirty="0"/>
            <a:t>Procesamiento de datos paralelos totalmente administrado</a:t>
          </a:r>
          <a:r>
            <a:rPr lang="es-PA" sz="1200" dirty="0"/>
            <a:t>.</a:t>
          </a:r>
        </a:p>
      </dgm:t>
    </dgm:pt>
    <dgm:pt modelId="{CEC951D5-CD37-4028-9054-FF79BBD69A28}" type="parTrans" cxnId="{792EC430-5E90-4A6B-B939-4C0CC9B3AD73}">
      <dgm:prSet/>
      <dgm:spPr/>
      <dgm:t>
        <a:bodyPr/>
        <a:lstStyle/>
        <a:p>
          <a:endParaRPr lang="es-PA"/>
        </a:p>
      </dgm:t>
    </dgm:pt>
    <dgm:pt modelId="{D0D5FAF8-743B-47CB-8B6E-0AFA8BA08C1A}" type="sibTrans" cxnId="{792EC430-5E90-4A6B-B939-4C0CC9B3AD73}">
      <dgm:prSet/>
      <dgm:spPr/>
      <dgm:t>
        <a:bodyPr/>
        <a:lstStyle/>
        <a:p>
          <a:endParaRPr lang="es-PA"/>
        </a:p>
      </dgm:t>
    </dgm:pt>
    <dgm:pt modelId="{738DCBA0-1515-4E5D-8D99-1BB23B1D2599}">
      <dgm:prSet phldrT="[Texto]" custT="1"/>
      <dgm:spPr/>
      <dgm:t>
        <a:bodyPr/>
        <a:lstStyle/>
        <a:p>
          <a:pPr algn="just"/>
          <a:r>
            <a:rPr lang="es-MX" sz="1200" dirty="0"/>
            <a:t>Modelo de programación de código abierto con Apache Beams.</a:t>
          </a:r>
          <a:endParaRPr lang="es-PA" sz="1200" dirty="0"/>
        </a:p>
      </dgm:t>
    </dgm:pt>
    <dgm:pt modelId="{6A924487-6B54-46A5-8FAB-8B0A82FFF81C}" type="parTrans" cxnId="{F9C46504-A5B4-4AE3-8E46-6034B0559B33}">
      <dgm:prSet/>
      <dgm:spPr/>
      <dgm:t>
        <a:bodyPr/>
        <a:lstStyle/>
        <a:p>
          <a:endParaRPr lang="es-PA"/>
        </a:p>
      </dgm:t>
    </dgm:pt>
    <dgm:pt modelId="{AAA51DD8-866F-4BE6-B2EA-490EC8957885}" type="sibTrans" cxnId="{F9C46504-A5B4-4AE3-8E46-6034B0559B33}">
      <dgm:prSet/>
      <dgm:spPr/>
      <dgm:t>
        <a:bodyPr/>
        <a:lstStyle/>
        <a:p>
          <a:endParaRPr lang="es-PA"/>
        </a:p>
      </dgm:t>
    </dgm:pt>
    <dgm:pt modelId="{85B6AB08-34E8-47D9-AA55-E46ED4806441}">
      <dgm:prSet phldrT="[Texto]" custT="1"/>
      <dgm:spPr/>
      <dgm:t>
        <a:bodyPr/>
        <a:lstStyle/>
        <a:p>
          <a:pPr algn="just"/>
          <a:r>
            <a:rPr lang="es-MX" sz="1200" dirty="0"/>
            <a:t>Componente básico para la construcción de tuberías(pipeline) que ingresan, transforman y producen datos.</a:t>
          </a:r>
          <a:endParaRPr lang="es-PA" sz="1200" dirty="0"/>
        </a:p>
      </dgm:t>
    </dgm:pt>
    <dgm:pt modelId="{878BE100-155A-4BC2-9442-12DE5E6D9F57}" type="parTrans" cxnId="{46F026B6-308F-48EB-80F8-1A899CD0A15A}">
      <dgm:prSet/>
      <dgm:spPr/>
      <dgm:t>
        <a:bodyPr/>
        <a:lstStyle/>
        <a:p>
          <a:endParaRPr lang="es-PA"/>
        </a:p>
      </dgm:t>
    </dgm:pt>
    <dgm:pt modelId="{0B67CF3E-227B-454E-B6F1-6F1E61774C9E}" type="sibTrans" cxnId="{46F026B6-308F-48EB-80F8-1A899CD0A15A}">
      <dgm:prSet/>
      <dgm:spPr/>
      <dgm:t>
        <a:bodyPr/>
        <a:lstStyle/>
        <a:p>
          <a:endParaRPr lang="es-PA"/>
        </a:p>
      </dgm:t>
    </dgm:pt>
    <dgm:pt modelId="{755741B4-F5ED-4596-A5DA-AC56E4E4506F}">
      <dgm:prSet phldrT="[Texto]" custT="1"/>
      <dgm:spPr/>
      <dgm:t>
        <a:bodyPr/>
        <a:lstStyle/>
        <a:p>
          <a:pPr algn="just"/>
          <a:r>
            <a:rPr lang="es-MX" sz="1200" dirty="0">
              <a:effectLst/>
              <a:latin typeface="Calibri" panose="020F0502020204030204" pitchFamily="34" charset="0"/>
              <a:ea typeface="Calibri" panose="020F0502020204030204" pitchFamily="34" charset="0"/>
            </a:rPr>
            <a:t>permite usar el mismo código para los lotes y las transmisiones.</a:t>
          </a:r>
          <a:endParaRPr lang="es-PA" sz="1200" dirty="0"/>
        </a:p>
      </dgm:t>
    </dgm:pt>
    <dgm:pt modelId="{C9288123-642F-43AC-8730-2D700CDC130E}" type="parTrans" cxnId="{C9D16640-B703-47DF-AFF5-4199DBB53281}">
      <dgm:prSet/>
      <dgm:spPr/>
      <dgm:t>
        <a:bodyPr/>
        <a:lstStyle/>
        <a:p>
          <a:endParaRPr lang="es-PA"/>
        </a:p>
      </dgm:t>
    </dgm:pt>
    <dgm:pt modelId="{EF48F0F6-477B-4BBB-9817-2397C063D564}" type="sibTrans" cxnId="{C9D16640-B703-47DF-AFF5-4199DBB53281}">
      <dgm:prSet/>
      <dgm:spPr/>
      <dgm:t>
        <a:bodyPr/>
        <a:lstStyle/>
        <a:p>
          <a:endParaRPr lang="es-PA"/>
        </a:p>
      </dgm:t>
    </dgm:pt>
    <dgm:pt modelId="{FA3FF971-37B3-4C9E-B434-F7ABBAF3792A}">
      <dgm:prSet phldrT="[Texto]" custT="1"/>
      <dgm:spPr/>
      <dgm:t>
        <a:bodyPr/>
        <a:lstStyle/>
        <a:p>
          <a:pPr algn="just"/>
          <a:r>
            <a:rPr lang="es-MX" sz="1200" dirty="0"/>
            <a:t>Escala inteligente a millones de operaciones por segundo.</a:t>
          </a:r>
          <a:endParaRPr lang="es-PA" sz="1200" dirty="0"/>
        </a:p>
      </dgm:t>
    </dgm:pt>
    <dgm:pt modelId="{82EF3D91-1062-40D6-8F56-EEB2EAC05A7A}" type="parTrans" cxnId="{28A52AB5-A73F-4E4D-AA79-EF38FF7A5D22}">
      <dgm:prSet/>
      <dgm:spPr/>
      <dgm:t>
        <a:bodyPr/>
        <a:lstStyle/>
        <a:p>
          <a:endParaRPr lang="es-PA"/>
        </a:p>
      </dgm:t>
    </dgm:pt>
    <dgm:pt modelId="{299C522C-01D3-476E-ABCD-14B57139B141}" type="sibTrans" cxnId="{28A52AB5-A73F-4E4D-AA79-EF38FF7A5D22}">
      <dgm:prSet/>
      <dgm:spPr/>
      <dgm:t>
        <a:bodyPr/>
        <a:lstStyle/>
        <a:p>
          <a:endParaRPr lang="es-PA"/>
        </a:p>
      </dgm:t>
    </dgm:pt>
    <dgm:pt modelId="{25B6A9BE-AE98-4048-923E-6F5DFD34B1BE}">
      <dgm:prSet phldrT="[Texto]" custT="1"/>
      <dgm:spPr/>
      <dgm:t>
        <a:bodyPr/>
        <a:lstStyle/>
        <a:p>
          <a:pPr algn="just"/>
          <a:r>
            <a:rPr lang="es-MX" sz="1200" dirty="0"/>
            <a:t>Dataflow SQL</a:t>
          </a:r>
          <a:endParaRPr lang="es-PA" sz="1200" dirty="0"/>
        </a:p>
      </dgm:t>
    </dgm:pt>
    <dgm:pt modelId="{FF727C80-F35D-4A41-AF2C-52868C7CF85A}" type="parTrans" cxnId="{F835833F-643E-4F8D-B426-56389903E6BF}">
      <dgm:prSet/>
      <dgm:spPr/>
      <dgm:t>
        <a:bodyPr/>
        <a:lstStyle/>
        <a:p>
          <a:endParaRPr lang="es-PA"/>
        </a:p>
      </dgm:t>
    </dgm:pt>
    <dgm:pt modelId="{C9DDA58D-1DBB-409A-B57A-D4CC339B481E}" type="sibTrans" cxnId="{F835833F-643E-4F8D-B426-56389903E6BF}">
      <dgm:prSet/>
      <dgm:spPr/>
      <dgm:t>
        <a:bodyPr/>
        <a:lstStyle/>
        <a:p>
          <a:endParaRPr lang="es-PA"/>
        </a:p>
      </dgm:t>
    </dgm:pt>
    <dgm:pt modelId="{D15B6131-9655-4797-8340-6575622C2087}">
      <dgm:prSet phldrT="[Texto]" custT="1"/>
      <dgm:spPr/>
      <dgm:t>
        <a:bodyPr/>
        <a:lstStyle/>
        <a:p>
          <a:pPr algn="just"/>
          <a:r>
            <a:rPr lang="es-MX" sz="1200" dirty="0"/>
            <a:t>Plantillas de Dataflow</a:t>
          </a:r>
          <a:endParaRPr lang="es-PA" sz="1200" dirty="0"/>
        </a:p>
      </dgm:t>
    </dgm:pt>
    <dgm:pt modelId="{265ED44E-CAAD-4C13-BD48-27C7845FB69D}" type="parTrans" cxnId="{E7D78D56-56D0-4A75-8501-AA2611CABF26}">
      <dgm:prSet/>
      <dgm:spPr/>
      <dgm:t>
        <a:bodyPr/>
        <a:lstStyle/>
        <a:p>
          <a:endParaRPr lang="es-PA"/>
        </a:p>
      </dgm:t>
    </dgm:pt>
    <dgm:pt modelId="{01DAF635-4627-449E-BE22-895EBCECD29D}" type="sibTrans" cxnId="{E7D78D56-56D0-4A75-8501-AA2611CABF26}">
      <dgm:prSet/>
      <dgm:spPr/>
      <dgm:t>
        <a:bodyPr/>
        <a:lstStyle/>
        <a:p>
          <a:endParaRPr lang="es-PA"/>
        </a:p>
      </dgm:t>
    </dgm:pt>
    <dgm:pt modelId="{8D869B45-FDF0-4017-85AE-783389B61CBE}">
      <dgm:prSet phldrT="[Texto]" custT="1"/>
      <dgm:spPr/>
      <dgm:t>
        <a:bodyPr/>
        <a:lstStyle/>
        <a:p>
          <a:pPr algn="just"/>
          <a:r>
            <a:rPr lang="es-MX" sz="1200" dirty="0"/>
            <a:t>Dataflow Shuffle</a:t>
          </a:r>
          <a:endParaRPr lang="es-PA" sz="1200" dirty="0"/>
        </a:p>
      </dgm:t>
    </dgm:pt>
    <dgm:pt modelId="{0BDA8F86-132C-4DAA-98BF-0711A5E4DF52}" type="parTrans" cxnId="{B68FB00E-5C40-484B-B14C-61F8B9EFB8BF}">
      <dgm:prSet/>
      <dgm:spPr/>
      <dgm:t>
        <a:bodyPr/>
        <a:lstStyle/>
        <a:p>
          <a:endParaRPr lang="es-PA"/>
        </a:p>
      </dgm:t>
    </dgm:pt>
    <dgm:pt modelId="{BC38CF91-8A21-4682-A360-BC3B6844A67B}" type="sibTrans" cxnId="{B68FB00E-5C40-484B-B14C-61F8B9EFB8BF}">
      <dgm:prSet/>
      <dgm:spPr/>
      <dgm:t>
        <a:bodyPr/>
        <a:lstStyle/>
        <a:p>
          <a:endParaRPr lang="es-PA"/>
        </a:p>
      </dgm:t>
    </dgm:pt>
    <dgm:pt modelId="{BC01BBAC-D7B7-4A5D-B03B-536082E4C577}">
      <dgm:prSet phldrT="[Texto]" custT="1"/>
      <dgm:spPr/>
      <dgm:t>
        <a:bodyPr/>
        <a:lstStyle/>
        <a:p>
          <a:pPr algn="just"/>
          <a:r>
            <a:rPr lang="es-MX" sz="1200" dirty="0"/>
            <a:t>Integración con Notebooks.</a:t>
          </a:r>
          <a:endParaRPr lang="es-PA" sz="1200" dirty="0"/>
        </a:p>
      </dgm:t>
    </dgm:pt>
    <dgm:pt modelId="{FDB4E8BC-6D09-4A9F-8B19-A69983F8E655}" type="parTrans" cxnId="{C9EC3493-7EC7-4923-BFD6-CF1D848413E0}">
      <dgm:prSet/>
      <dgm:spPr/>
      <dgm:t>
        <a:bodyPr/>
        <a:lstStyle/>
        <a:p>
          <a:endParaRPr lang="es-PA"/>
        </a:p>
      </dgm:t>
    </dgm:pt>
    <dgm:pt modelId="{5CA24800-67FF-46D9-9D6F-68F3F432B347}" type="sibTrans" cxnId="{C9EC3493-7EC7-4923-BFD6-CF1D848413E0}">
      <dgm:prSet/>
      <dgm:spPr/>
      <dgm:t>
        <a:bodyPr/>
        <a:lstStyle/>
        <a:p>
          <a:endParaRPr lang="es-PA"/>
        </a:p>
      </dgm:t>
    </dgm:pt>
    <dgm:pt modelId="{C07E65D4-A462-4498-83B4-F95FD9AADB2D}">
      <dgm:prSet phldrT="[Texto]" custT="1"/>
      <dgm:spPr/>
      <dgm:t>
        <a:bodyPr/>
        <a:lstStyle/>
        <a:p>
          <a:pPr algn="just"/>
          <a:r>
            <a:rPr lang="es-MX" sz="1200" dirty="0"/>
            <a:t>Streaming Engine</a:t>
          </a:r>
          <a:endParaRPr lang="es-PA" sz="1200" dirty="0"/>
        </a:p>
      </dgm:t>
    </dgm:pt>
    <dgm:pt modelId="{CD2219BB-524F-482A-9F69-4D3AC95DE009}" type="parTrans" cxnId="{DA565F07-431F-4822-A414-4CA60F81998A}">
      <dgm:prSet/>
      <dgm:spPr/>
      <dgm:t>
        <a:bodyPr/>
        <a:lstStyle/>
        <a:p>
          <a:endParaRPr lang="es-PA"/>
        </a:p>
      </dgm:t>
    </dgm:pt>
    <dgm:pt modelId="{6DA205BE-833D-4E27-9E0D-941022B56DA7}" type="sibTrans" cxnId="{DA565F07-431F-4822-A414-4CA60F81998A}">
      <dgm:prSet/>
      <dgm:spPr/>
      <dgm:t>
        <a:bodyPr/>
        <a:lstStyle/>
        <a:p>
          <a:endParaRPr lang="es-PA"/>
        </a:p>
      </dgm:t>
    </dgm:pt>
    <dgm:pt modelId="{8297AF2F-7BD9-462A-ACF8-A80EF427E95B}">
      <dgm:prSet phldrT="[Texto]" custT="1"/>
      <dgm:spPr/>
      <dgm:t>
        <a:bodyPr/>
        <a:lstStyle/>
        <a:p>
          <a:pPr algn="just"/>
          <a:r>
            <a:rPr lang="es-MX" sz="1200" dirty="0"/>
            <a:t>Datos streaming con baja latencia</a:t>
          </a:r>
          <a:endParaRPr lang="es-PA" sz="1200" dirty="0"/>
        </a:p>
      </dgm:t>
    </dgm:pt>
    <dgm:pt modelId="{6A6B777D-10BF-4C90-A281-37109B45A9F0}" type="parTrans" cxnId="{8F913AC5-6B72-4664-A2D9-EAA26C703A98}">
      <dgm:prSet/>
      <dgm:spPr/>
      <dgm:t>
        <a:bodyPr/>
        <a:lstStyle/>
        <a:p>
          <a:endParaRPr lang="es-PA"/>
        </a:p>
      </dgm:t>
    </dgm:pt>
    <dgm:pt modelId="{C8EF65B3-528E-46C2-8890-9408713C27F2}" type="sibTrans" cxnId="{8F913AC5-6B72-4664-A2D9-EAA26C703A98}">
      <dgm:prSet/>
      <dgm:spPr/>
      <dgm:t>
        <a:bodyPr/>
        <a:lstStyle/>
        <a:p>
          <a:endParaRPr lang="es-PA"/>
        </a:p>
      </dgm:t>
    </dgm:pt>
    <dgm:pt modelId="{370C0FC1-50CC-4F16-B5F8-F573F4AD071F}" type="pres">
      <dgm:prSet presAssocID="{F594E3FC-C686-42DB-9BB4-DC0DC57A506D}" presName="linear" presStyleCnt="0">
        <dgm:presLayoutVars>
          <dgm:animLvl val="lvl"/>
          <dgm:resizeHandles val="exact"/>
        </dgm:presLayoutVars>
      </dgm:prSet>
      <dgm:spPr/>
    </dgm:pt>
    <dgm:pt modelId="{ADBD43CB-83A1-477C-8E6C-7873FC492B1B}" type="pres">
      <dgm:prSet presAssocID="{7610836D-91EA-457C-AA7F-45B9F056CED7}" presName="parentText" presStyleLbl="node1" presStyleIdx="0" presStyleCnt="12">
        <dgm:presLayoutVars>
          <dgm:chMax val="0"/>
          <dgm:bulletEnabled val="1"/>
        </dgm:presLayoutVars>
      </dgm:prSet>
      <dgm:spPr/>
    </dgm:pt>
    <dgm:pt modelId="{BED9A663-7C6B-400F-B04D-3C82BBA61D4B}" type="pres">
      <dgm:prSet presAssocID="{9AE9D4B6-86C1-48A7-8F3C-14F25AE31C97}" presName="spacer" presStyleCnt="0"/>
      <dgm:spPr/>
    </dgm:pt>
    <dgm:pt modelId="{BF6E985B-CD69-4B34-9F62-AFB5C08EF046}" type="pres">
      <dgm:prSet presAssocID="{DB194FF5-EBAA-450C-AE10-9770CF5CB6AC}" presName="parentText" presStyleLbl="node1" presStyleIdx="1" presStyleCnt="12">
        <dgm:presLayoutVars>
          <dgm:chMax val="0"/>
          <dgm:bulletEnabled val="1"/>
        </dgm:presLayoutVars>
      </dgm:prSet>
      <dgm:spPr/>
    </dgm:pt>
    <dgm:pt modelId="{2C932BF4-A8CD-4BEF-A228-5484FB27849C}" type="pres">
      <dgm:prSet presAssocID="{D0D5FAF8-743B-47CB-8B6E-0AFA8BA08C1A}" presName="spacer" presStyleCnt="0"/>
      <dgm:spPr/>
    </dgm:pt>
    <dgm:pt modelId="{C692F3F1-DA7A-4229-92A4-F14B22111380}" type="pres">
      <dgm:prSet presAssocID="{738DCBA0-1515-4E5D-8D99-1BB23B1D2599}" presName="parentText" presStyleLbl="node1" presStyleIdx="2" presStyleCnt="12">
        <dgm:presLayoutVars>
          <dgm:chMax val="0"/>
          <dgm:bulletEnabled val="1"/>
        </dgm:presLayoutVars>
      </dgm:prSet>
      <dgm:spPr/>
    </dgm:pt>
    <dgm:pt modelId="{EC2EE193-1FE5-4A5A-8207-F3E0BAB851A5}" type="pres">
      <dgm:prSet presAssocID="{AAA51DD8-866F-4BE6-B2EA-490EC8957885}" presName="spacer" presStyleCnt="0"/>
      <dgm:spPr/>
    </dgm:pt>
    <dgm:pt modelId="{D16BEB38-BD1B-451E-86E7-324F482CB698}" type="pres">
      <dgm:prSet presAssocID="{85B6AB08-34E8-47D9-AA55-E46ED4806441}" presName="parentText" presStyleLbl="node1" presStyleIdx="3" presStyleCnt="12" custScaleY="141583">
        <dgm:presLayoutVars>
          <dgm:chMax val="0"/>
          <dgm:bulletEnabled val="1"/>
        </dgm:presLayoutVars>
      </dgm:prSet>
      <dgm:spPr/>
    </dgm:pt>
    <dgm:pt modelId="{F53EAE62-DDC2-440C-B6D8-FB56F160251B}" type="pres">
      <dgm:prSet presAssocID="{0B67CF3E-227B-454E-B6F1-6F1E61774C9E}" presName="spacer" presStyleCnt="0"/>
      <dgm:spPr/>
    </dgm:pt>
    <dgm:pt modelId="{35612F04-5DA6-49E4-9CB4-F3CD9E13FB1F}" type="pres">
      <dgm:prSet presAssocID="{755741B4-F5ED-4596-A5DA-AC56E4E4506F}" presName="parentText" presStyleLbl="node1" presStyleIdx="4" presStyleCnt="12">
        <dgm:presLayoutVars>
          <dgm:chMax val="0"/>
          <dgm:bulletEnabled val="1"/>
        </dgm:presLayoutVars>
      </dgm:prSet>
      <dgm:spPr/>
    </dgm:pt>
    <dgm:pt modelId="{56E18F08-1B57-4F53-94E5-F9713A93E152}" type="pres">
      <dgm:prSet presAssocID="{EF48F0F6-477B-4BBB-9817-2397C063D564}" presName="spacer" presStyleCnt="0"/>
      <dgm:spPr/>
    </dgm:pt>
    <dgm:pt modelId="{4DC498C0-9845-44FD-A497-4D5AD2A8DEAC}" type="pres">
      <dgm:prSet presAssocID="{FA3FF971-37B3-4C9E-B434-F7ABBAF3792A}" presName="parentText" presStyleLbl="node1" presStyleIdx="5" presStyleCnt="12">
        <dgm:presLayoutVars>
          <dgm:chMax val="0"/>
          <dgm:bulletEnabled val="1"/>
        </dgm:presLayoutVars>
      </dgm:prSet>
      <dgm:spPr/>
    </dgm:pt>
    <dgm:pt modelId="{5F2D228D-9ACA-4F4A-9261-9A81C3D2D7A7}" type="pres">
      <dgm:prSet presAssocID="{299C522C-01D3-476E-ABCD-14B57139B141}" presName="spacer" presStyleCnt="0"/>
      <dgm:spPr/>
    </dgm:pt>
    <dgm:pt modelId="{07967E56-8B87-4DAB-BB0E-D93439D2A87E}" type="pres">
      <dgm:prSet presAssocID="{8297AF2F-7BD9-462A-ACF8-A80EF427E95B}" presName="parentText" presStyleLbl="node1" presStyleIdx="6" presStyleCnt="12">
        <dgm:presLayoutVars>
          <dgm:chMax val="0"/>
          <dgm:bulletEnabled val="1"/>
        </dgm:presLayoutVars>
      </dgm:prSet>
      <dgm:spPr/>
    </dgm:pt>
    <dgm:pt modelId="{09BB8238-24DB-4CA4-AE81-B50AA83AFD1C}" type="pres">
      <dgm:prSet presAssocID="{C8EF65B3-528E-46C2-8890-9408713C27F2}" presName="spacer" presStyleCnt="0"/>
      <dgm:spPr/>
    </dgm:pt>
    <dgm:pt modelId="{19487491-D29C-4FB9-AED2-AE97F9B9F459}" type="pres">
      <dgm:prSet presAssocID="{25B6A9BE-AE98-4048-923E-6F5DFD34B1BE}" presName="parentText" presStyleLbl="node1" presStyleIdx="7" presStyleCnt="12">
        <dgm:presLayoutVars>
          <dgm:chMax val="0"/>
          <dgm:bulletEnabled val="1"/>
        </dgm:presLayoutVars>
      </dgm:prSet>
      <dgm:spPr/>
    </dgm:pt>
    <dgm:pt modelId="{EED8D0EB-1D83-4D14-BB64-8C687B468720}" type="pres">
      <dgm:prSet presAssocID="{C9DDA58D-1DBB-409A-B57A-D4CC339B481E}" presName="spacer" presStyleCnt="0"/>
      <dgm:spPr/>
    </dgm:pt>
    <dgm:pt modelId="{44A2CDFE-02B7-4E94-B411-B4674BA81833}" type="pres">
      <dgm:prSet presAssocID="{D15B6131-9655-4797-8340-6575622C2087}" presName="parentText" presStyleLbl="node1" presStyleIdx="8" presStyleCnt="12">
        <dgm:presLayoutVars>
          <dgm:chMax val="0"/>
          <dgm:bulletEnabled val="1"/>
        </dgm:presLayoutVars>
      </dgm:prSet>
      <dgm:spPr/>
    </dgm:pt>
    <dgm:pt modelId="{0A08E550-7DCE-4605-BAC5-7A3E94A67E8A}" type="pres">
      <dgm:prSet presAssocID="{01DAF635-4627-449E-BE22-895EBCECD29D}" presName="spacer" presStyleCnt="0"/>
      <dgm:spPr/>
    </dgm:pt>
    <dgm:pt modelId="{05DCA674-17CF-4059-A947-1EAA6402BB72}" type="pres">
      <dgm:prSet presAssocID="{8D869B45-FDF0-4017-85AE-783389B61CBE}" presName="parentText" presStyleLbl="node1" presStyleIdx="9" presStyleCnt="12">
        <dgm:presLayoutVars>
          <dgm:chMax val="0"/>
          <dgm:bulletEnabled val="1"/>
        </dgm:presLayoutVars>
      </dgm:prSet>
      <dgm:spPr/>
    </dgm:pt>
    <dgm:pt modelId="{C0E42413-0E88-4FFF-9D04-CA2636426DD4}" type="pres">
      <dgm:prSet presAssocID="{BC38CF91-8A21-4682-A360-BC3B6844A67B}" presName="spacer" presStyleCnt="0"/>
      <dgm:spPr/>
    </dgm:pt>
    <dgm:pt modelId="{2C4497C2-CF6C-458F-BFC3-F624E744CE93}" type="pres">
      <dgm:prSet presAssocID="{BC01BBAC-D7B7-4A5D-B03B-536082E4C577}" presName="parentText" presStyleLbl="node1" presStyleIdx="10" presStyleCnt="12">
        <dgm:presLayoutVars>
          <dgm:chMax val="0"/>
          <dgm:bulletEnabled val="1"/>
        </dgm:presLayoutVars>
      </dgm:prSet>
      <dgm:spPr/>
    </dgm:pt>
    <dgm:pt modelId="{46E2A21F-7C3C-4886-9536-1A6C508BD7D7}" type="pres">
      <dgm:prSet presAssocID="{5CA24800-67FF-46D9-9D6F-68F3F432B347}" presName="spacer" presStyleCnt="0"/>
      <dgm:spPr/>
    </dgm:pt>
    <dgm:pt modelId="{8C64F0E7-6DFF-46A3-9EAF-E51D0AC9A883}" type="pres">
      <dgm:prSet presAssocID="{C07E65D4-A462-4498-83B4-F95FD9AADB2D}" presName="parentText" presStyleLbl="node1" presStyleIdx="11" presStyleCnt="12">
        <dgm:presLayoutVars>
          <dgm:chMax val="0"/>
          <dgm:bulletEnabled val="1"/>
        </dgm:presLayoutVars>
      </dgm:prSet>
      <dgm:spPr/>
    </dgm:pt>
  </dgm:ptLst>
  <dgm:cxnLst>
    <dgm:cxn modelId="{F9C46504-A5B4-4AE3-8E46-6034B0559B33}" srcId="{F594E3FC-C686-42DB-9BB4-DC0DC57A506D}" destId="{738DCBA0-1515-4E5D-8D99-1BB23B1D2599}" srcOrd="2" destOrd="0" parTransId="{6A924487-6B54-46A5-8FAB-8B0A82FFF81C}" sibTransId="{AAA51DD8-866F-4BE6-B2EA-490EC8957885}"/>
    <dgm:cxn modelId="{DA565F07-431F-4822-A414-4CA60F81998A}" srcId="{F594E3FC-C686-42DB-9BB4-DC0DC57A506D}" destId="{C07E65D4-A462-4498-83B4-F95FD9AADB2D}" srcOrd="11" destOrd="0" parTransId="{CD2219BB-524F-482A-9F69-4D3AC95DE009}" sibTransId="{6DA205BE-833D-4E27-9E0D-941022B56DA7}"/>
    <dgm:cxn modelId="{DE055908-34B0-4DF0-9555-AA28F7929D2E}" type="presOf" srcId="{BC01BBAC-D7B7-4A5D-B03B-536082E4C577}" destId="{2C4497C2-CF6C-458F-BFC3-F624E744CE93}" srcOrd="0" destOrd="0" presId="urn:microsoft.com/office/officeart/2005/8/layout/vList2"/>
    <dgm:cxn modelId="{2184E00D-2B65-4090-BFDA-C412446E7CB7}" type="presOf" srcId="{F594E3FC-C686-42DB-9BB4-DC0DC57A506D}" destId="{370C0FC1-50CC-4F16-B5F8-F573F4AD071F}" srcOrd="0" destOrd="0" presId="urn:microsoft.com/office/officeart/2005/8/layout/vList2"/>
    <dgm:cxn modelId="{B68FB00E-5C40-484B-B14C-61F8B9EFB8BF}" srcId="{F594E3FC-C686-42DB-9BB4-DC0DC57A506D}" destId="{8D869B45-FDF0-4017-85AE-783389B61CBE}" srcOrd="9" destOrd="0" parTransId="{0BDA8F86-132C-4DAA-98BF-0711A5E4DF52}" sibTransId="{BC38CF91-8A21-4682-A360-BC3B6844A67B}"/>
    <dgm:cxn modelId="{80A60011-28E4-4232-85A2-1BE2A3BA5961}" type="presOf" srcId="{755741B4-F5ED-4596-A5DA-AC56E4E4506F}" destId="{35612F04-5DA6-49E4-9CB4-F3CD9E13FB1F}" srcOrd="0" destOrd="0" presId="urn:microsoft.com/office/officeart/2005/8/layout/vList2"/>
    <dgm:cxn modelId="{792EC430-5E90-4A6B-B939-4C0CC9B3AD73}" srcId="{F594E3FC-C686-42DB-9BB4-DC0DC57A506D}" destId="{DB194FF5-EBAA-450C-AE10-9770CF5CB6AC}" srcOrd="1" destOrd="0" parTransId="{CEC951D5-CD37-4028-9054-FF79BBD69A28}" sibTransId="{D0D5FAF8-743B-47CB-8B6E-0AFA8BA08C1A}"/>
    <dgm:cxn modelId="{F835833F-643E-4F8D-B426-56389903E6BF}" srcId="{F594E3FC-C686-42DB-9BB4-DC0DC57A506D}" destId="{25B6A9BE-AE98-4048-923E-6F5DFD34B1BE}" srcOrd="7" destOrd="0" parTransId="{FF727C80-F35D-4A41-AF2C-52868C7CF85A}" sibTransId="{C9DDA58D-1DBB-409A-B57A-D4CC339B481E}"/>
    <dgm:cxn modelId="{C9D16640-B703-47DF-AFF5-4199DBB53281}" srcId="{F594E3FC-C686-42DB-9BB4-DC0DC57A506D}" destId="{755741B4-F5ED-4596-A5DA-AC56E4E4506F}" srcOrd="4" destOrd="0" parTransId="{C9288123-642F-43AC-8730-2D700CDC130E}" sibTransId="{EF48F0F6-477B-4BBB-9817-2397C063D564}"/>
    <dgm:cxn modelId="{9598AD6E-BACA-46FB-8808-0C99965F6384}" type="presOf" srcId="{8297AF2F-7BD9-462A-ACF8-A80EF427E95B}" destId="{07967E56-8B87-4DAB-BB0E-D93439D2A87E}" srcOrd="0" destOrd="0" presId="urn:microsoft.com/office/officeart/2005/8/layout/vList2"/>
    <dgm:cxn modelId="{2FC72550-05FC-4E0C-B47A-6A078C20FEAA}" type="presOf" srcId="{C07E65D4-A462-4498-83B4-F95FD9AADB2D}" destId="{8C64F0E7-6DFF-46A3-9EAF-E51D0AC9A883}" srcOrd="0" destOrd="0" presId="urn:microsoft.com/office/officeart/2005/8/layout/vList2"/>
    <dgm:cxn modelId="{E7D78D56-56D0-4A75-8501-AA2611CABF26}" srcId="{F594E3FC-C686-42DB-9BB4-DC0DC57A506D}" destId="{D15B6131-9655-4797-8340-6575622C2087}" srcOrd="8" destOrd="0" parTransId="{265ED44E-CAAD-4C13-BD48-27C7845FB69D}" sibTransId="{01DAF635-4627-449E-BE22-895EBCECD29D}"/>
    <dgm:cxn modelId="{C9EC3493-7EC7-4923-BFD6-CF1D848413E0}" srcId="{F594E3FC-C686-42DB-9BB4-DC0DC57A506D}" destId="{BC01BBAC-D7B7-4A5D-B03B-536082E4C577}" srcOrd="10" destOrd="0" parTransId="{FDB4E8BC-6D09-4A9F-8B19-A69983F8E655}" sibTransId="{5CA24800-67FF-46D9-9D6F-68F3F432B347}"/>
    <dgm:cxn modelId="{5FF3479A-DA08-4381-898E-23D60FF24B2D}" type="presOf" srcId="{8D869B45-FDF0-4017-85AE-783389B61CBE}" destId="{05DCA674-17CF-4059-A947-1EAA6402BB72}" srcOrd="0" destOrd="0" presId="urn:microsoft.com/office/officeart/2005/8/layout/vList2"/>
    <dgm:cxn modelId="{40B871AD-0878-4FFB-B97F-AE309C4ACCEE}" type="presOf" srcId="{25B6A9BE-AE98-4048-923E-6F5DFD34B1BE}" destId="{19487491-D29C-4FB9-AED2-AE97F9B9F459}" srcOrd="0" destOrd="0" presId="urn:microsoft.com/office/officeart/2005/8/layout/vList2"/>
    <dgm:cxn modelId="{95928DAF-C3F7-43C5-8906-21435F2C20B3}" type="presOf" srcId="{7610836D-91EA-457C-AA7F-45B9F056CED7}" destId="{ADBD43CB-83A1-477C-8E6C-7873FC492B1B}" srcOrd="0" destOrd="0" presId="urn:microsoft.com/office/officeart/2005/8/layout/vList2"/>
    <dgm:cxn modelId="{28A52AB5-A73F-4E4D-AA79-EF38FF7A5D22}" srcId="{F594E3FC-C686-42DB-9BB4-DC0DC57A506D}" destId="{FA3FF971-37B3-4C9E-B434-F7ABBAF3792A}" srcOrd="5" destOrd="0" parTransId="{82EF3D91-1062-40D6-8F56-EEB2EAC05A7A}" sibTransId="{299C522C-01D3-476E-ABCD-14B57139B141}"/>
    <dgm:cxn modelId="{46F026B6-308F-48EB-80F8-1A899CD0A15A}" srcId="{F594E3FC-C686-42DB-9BB4-DC0DC57A506D}" destId="{85B6AB08-34E8-47D9-AA55-E46ED4806441}" srcOrd="3" destOrd="0" parTransId="{878BE100-155A-4BC2-9442-12DE5E6D9F57}" sibTransId="{0B67CF3E-227B-454E-B6F1-6F1E61774C9E}"/>
    <dgm:cxn modelId="{AB54BCB9-887C-414D-877A-88E92C8F504D}" type="presOf" srcId="{738DCBA0-1515-4E5D-8D99-1BB23B1D2599}" destId="{C692F3F1-DA7A-4229-92A4-F14B22111380}" srcOrd="0" destOrd="0" presId="urn:microsoft.com/office/officeart/2005/8/layout/vList2"/>
    <dgm:cxn modelId="{6CB3A8C4-7102-443B-B8C9-BBB26EBF230C}" srcId="{F594E3FC-C686-42DB-9BB4-DC0DC57A506D}" destId="{7610836D-91EA-457C-AA7F-45B9F056CED7}" srcOrd="0" destOrd="0" parTransId="{F66AA892-1399-4AC7-AEC0-06EE93CFC081}" sibTransId="{9AE9D4B6-86C1-48A7-8F3C-14F25AE31C97}"/>
    <dgm:cxn modelId="{8F913AC5-6B72-4664-A2D9-EAA26C703A98}" srcId="{F594E3FC-C686-42DB-9BB4-DC0DC57A506D}" destId="{8297AF2F-7BD9-462A-ACF8-A80EF427E95B}" srcOrd="6" destOrd="0" parTransId="{6A6B777D-10BF-4C90-A281-37109B45A9F0}" sibTransId="{C8EF65B3-528E-46C2-8890-9408713C27F2}"/>
    <dgm:cxn modelId="{709858C7-FBBC-4FB2-988F-C2FECE433857}" type="presOf" srcId="{DB194FF5-EBAA-450C-AE10-9770CF5CB6AC}" destId="{BF6E985B-CD69-4B34-9F62-AFB5C08EF046}" srcOrd="0" destOrd="0" presId="urn:microsoft.com/office/officeart/2005/8/layout/vList2"/>
    <dgm:cxn modelId="{76740CC9-73D5-4535-9121-9F58B18E0801}" type="presOf" srcId="{85B6AB08-34E8-47D9-AA55-E46ED4806441}" destId="{D16BEB38-BD1B-451E-86E7-324F482CB698}" srcOrd="0" destOrd="0" presId="urn:microsoft.com/office/officeart/2005/8/layout/vList2"/>
    <dgm:cxn modelId="{1D450BCE-40DC-4C36-8EFC-51B402A557C3}" type="presOf" srcId="{FA3FF971-37B3-4C9E-B434-F7ABBAF3792A}" destId="{4DC498C0-9845-44FD-A497-4D5AD2A8DEAC}" srcOrd="0" destOrd="0" presId="urn:microsoft.com/office/officeart/2005/8/layout/vList2"/>
    <dgm:cxn modelId="{1966FCD0-D84E-4667-B605-29FA083C60A5}" type="presOf" srcId="{D15B6131-9655-4797-8340-6575622C2087}" destId="{44A2CDFE-02B7-4E94-B411-B4674BA81833}" srcOrd="0" destOrd="0" presId="urn:microsoft.com/office/officeart/2005/8/layout/vList2"/>
    <dgm:cxn modelId="{30F6B3BA-A4E1-4CAB-AB8B-450638BB993C}" type="presParOf" srcId="{370C0FC1-50CC-4F16-B5F8-F573F4AD071F}" destId="{ADBD43CB-83A1-477C-8E6C-7873FC492B1B}" srcOrd="0" destOrd="0" presId="urn:microsoft.com/office/officeart/2005/8/layout/vList2"/>
    <dgm:cxn modelId="{19241715-96F4-437A-826E-D25803B3A875}" type="presParOf" srcId="{370C0FC1-50CC-4F16-B5F8-F573F4AD071F}" destId="{BED9A663-7C6B-400F-B04D-3C82BBA61D4B}" srcOrd="1" destOrd="0" presId="urn:microsoft.com/office/officeart/2005/8/layout/vList2"/>
    <dgm:cxn modelId="{8908835D-B3DC-4151-A36E-739CE55056B8}" type="presParOf" srcId="{370C0FC1-50CC-4F16-B5F8-F573F4AD071F}" destId="{BF6E985B-CD69-4B34-9F62-AFB5C08EF046}" srcOrd="2" destOrd="0" presId="urn:microsoft.com/office/officeart/2005/8/layout/vList2"/>
    <dgm:cxn modelId="{BA56F1ED-C47D-4759-8A9E-F055510E94BC}" type="presParOf" srcId="{370C0FC1-50CC-4F16-B5F8-F573F4AD071F}" destId="{2C932BF4-A8CD-4BEF-A228-5484FB27849C}" srcOrd="3" destOrd="0" presId="urn:microsoft.com/office/officeart/2005/8/layout/vList2"/>
    <dgm:cxn modelId="{0EA3AE17-05DA-4BF5-8D66-21B8872D42CC}" type="presParOf" srcId="{370C0FC1-50CC-4F16-B5F8-F573F4AD071F}" destId="{C692F3F1-DA7A-4229-92A4-F14B22111380}" srcOrd="4" destOrd="0" presId="urn:microsoft.com/office/officeart/2005/8/layout/vList2"/>
    <dgm:cxn modelId="{FAD64100-4A28-4BD1-951A-BEF8017C3AFD}" type="presParOf" srcId="{370C0FC1-50CC-4F16-B5F8-F573F4AD071F}" destId="{EC2EE193-1FE5-4A5A-8207-F3E0BAB851A5}" srcOrd="5" destOrd="0" presId="urn:microsoft.com/office/officeart/2005/8/layout/vList2"/>
    <dgm:cxn modelId="{AF158D93-9ABD-4277-B08D-B032DDB83848}" type="presParOf" srcId="{370C0FC1-50CC-4F16-B5F8-F573F4AD071F}" destId="{D16BEB38-BD1B-451E-86E7-324F482CB698}" srcOrd="6" destOrd="0" presId="urn:microsoft.com/office/officeart/2005/8/layout/vList2"/>
    <dgm:cxn modelId="{AE3073B2-A315-4E13-AE5A-3AFEEA422722}" type="presParOf" srcId="{370C0FC1-50CC-4F16-B5F8-F573F4AD071F}" destId="{F53EAE62-DDC2-440C-B6D8-FB56F160251B}" srcOrd="7" destOrd="0" presId="urn:microsoft.com/office/officeart/2005/8/layout/vList2"/>
    <dgm:cxn modelId="{EE1B197C-FBF3-48D0-9D8F-ACB8A0171EA4}" type="presParOf" srcId="{370C0FC1-50CC-4F16-B5F8-F573F4AD071F}" destId="{35612F04-5DA6-49E4-9CB4-F3CD9E13FB1F}" srcOrd="8" destOrd="0" presId="urn:microsoft.com/office/officeart/2005/8/layout/vList2"/>
    <dgm:cxn modelId="{0420BD93-5132-4F87-86B1-96338D7F807E}" type="presParOf" srcId="{370C0FC1-50CC-4F16-B5F8-F573F4AD071F}" destId="{56E18F08-1B57-4F53-94E5-F9713A93E152}" srcOrd="9" destOrd="0" presId="urn:microsoft.com/office/officeart/2005/8/layout/vList2"/>
    <dgm:cxn modelId="{999B742D-B003-4010-962A-AAC7F18BE6E2}" type="presParOf" srcId="{370C0FC1-50CC-4F16-B5F8-F573F4AD071F}" destId="{4DC498C0-9845-44FD-A497-4D5AD2A8DEAC}" srcOrd="10" destOrd="0" presId="urn:microsoft.com/office/officeart/2005/8/layout/vList2"/>
    <dgm:cxn modelId="{AE9106E8-90D6-4BCE-8296-86C56E5643DE}" type="presParOf" srcId="{370C0FC1-50CC-4F16-B5F8-F573F4AD071F}" destId="{5F2D228D-9ACA-4F4A-9261-9A81C3D2D7A7}" srcOrd="11" destOrd="0" presId="urn:microsoft.com/office/officeart/2005/8/layout/vList2"/>
    <dgm:cxn modelId="{A90B182D-2C59-4360-A3A3-DAC7D6F2658D}" type="presParOf" srcId="{370C0FC1-50CC-4F16-B5F8-F573F4AD071F}" destId="{07967E56-8B87-4DAB-BB0E-D93439D2A87E}" srcOrd="12" destOrd="0" presId="urn:microsoft.com/office/officeart/2005/8/layout/vList2"/>
    <dgm:cxn modelId="{507F21BB-C683-4215-AFCB-6161DF2FEE6C}" type="presParOf" srcId="{370C0FC1-50CC-4F16-B5F8-F573F4AD071F}" destId="{09BB8238-24DB-4CA4-AE81-B50AA83AFD1C}" srcOrd="13" destOrd="0" presId="urn:microsoft.com/office/officeart/2005/8/layout/vList2"/>
    <dgm:cxn modelId="{BCDF0FAC-85E7-4970-959B-6FA6F58FCD48}" type="presParOf" srcId="{370C0FC1-50CC-4F16-B5F8-F573F4AD071F}" destId="{19487491-D29C-4FB9-AED2-AE97F9B9F459}" srcOrd="14" destOrd="0" presId="urn:microsoft.com/office/officeart/2005/8/layout/vList2"/>
    <dgm:cxn modelId="{F944BAAC-C881-4344-AD1E-DEBF974192C1}" type="presParOf" srcId="{370C0FC1-50CC-4F16-B5F8-F573F4AD071F}" destId="{EED8D0EB-1D83-4D14-BB64-8C687B468720}" srcOrd="15" destOrd="0" presId="urn:microsoft.com/office/officeart/2005/8/layout/vList2"/>
    <dgm:cxn modelId="{537337BB-9637-4874-A540-BE931A01EE3A}" type="presParOf" srcId="{370C0FC1-50CC-4F16-B5F8-F573F4AD071F}" destId="{44A2CDFE-02B7-4E94-B411-B4674BA81833}" srcOrd="16" destOrd="0" presId="urn:microsoft.com/office/officeart/2005/8/layout/vList2"/>
    <dgm:cxn modelId="{24889D5F-7BF6-4E5D-A47A-C9F89D476B3B}" type="presParOf" srcId="{370C0FC1-50CC-4F16-B5F8-F573F4AD071F}" destId="{0A08E550-7DCE-4605-BAC5-7A3E94A67E8A}" srcOrd="17" destOrd="0" presId="urn:microsoft.com/office/officeart/2005/8/layout/vList2"/>
    <dgm:cxn modelId="{657EE84C-AE7A-41F4-9A18-7A43CA2D3624}" type="presParOf" srcId="{370C0FC1-50CC-4F16-B5F8-F573F4AD071F}" destId="{05DCA674-17CF-4059-A947-1EAA6402BB72}" srcOrd="18" destOrd="0" presId="urn:microsoft.com/office/officeart/2005/8/layout/vList2"/>
    <dgm:cxn modelId="{7C2B21EC-A555-4062-9796-788F8BCAB2B0}" type="presParOf" srcId="{370C0FC1-50CC-4F16-B5F8-F573F4AD071F}" destId="{C0E42413-0E88-4FFF-9D04-CA2636426DD4}" srcOrd="19" destOrd="0" presId="urn:microsoft.com/office/officeart/2005/8/layout/vList2"/>
    <dgm:cxn modelId="{125E5C78-1795-47C1-A345-AD25D05E6D02}" type="presParOf" srcId="{370C0FC1-50CC-4F16-B5F8-F573F4AD071F}" destId="{2C4497C2-CF6C-458F-BFC3-F624E744CE93}" srcOrd="20" destOrd="0" presId="urn:microsoft.com/office/officeart/2005/8/layout/vList2"/>
    <dgm:cxn modelId="{348BB83B-E33C-4E62-8D04-B281C57DC3BE}" type="presParOf" srcId="{370C0FC1-50CC-4F16-B5F8-F573F4AD071F}" destId="{46E2A21F-7C3C-4886-9536-1A6C508BD7D7}" srcOrd="21" destOrd="0" presId="urn:microsoft.com/office/officeart/2005/8/layout/vList2"/>
    <dgm:cxn modelId="{57827D41-2B2E-44B2-9D7A-2936466651D6}" type="presParOf" srcId="{370C0FC1-50CC-4F16-B5F8-F573F4AD071F}" destId="{8C64F0E7-6DFF-46A3-9EAF-E51D0AC9A883}" srcOrd="2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8AC0E-F768-451F-B458-474CC593F281}" type="doc">
      <dgm:prSet loTypeId="urn:microsoft.com/office/officeart/2008/layout/LinedList" loCatId="list" qsTypeId="urn:microsoft.com/office/officeart/2005/8/quickstyle/simple4" qsCatId="simple" csTypeId="urn:microsoft.com/office/officeart/2005/8/colors/accent2_1" csCatId="accent2" phldr="1"/>
      <dgm:spPr/>
      <dgm:t>
        <a:bodyPr/>
        <a:lstStyle/>
        <a:p>
          <a:endParaRPr lang="es-PA"/>
        </a:p>
      </dgm:t>
    </dgm:pt>
    <dgm:pt modelId="{CDCABB71-B4CF-4F09-85C3-3CEC4B6B8B98}">
      <dgm:prSet phldrT="[Texto]"/>
      <dgm:spPr/>
      <dgm:t>
        <a:bodyPr/>
        <a:lstStyle/>
        <a:p>
          <a:r>
            <a:rPr lang="es-MX" b="1" dirty="0"/>
            <a:t>Pipelines: </a:t>
          </a:r>
          <a:r>
            <a:rPr lang="es-MX" dirty="0"/>
            <a:t>encapsula toda la tarea de procesamiento de datos, es decir, entrada, transformar datos y salida.</a:t>
          </a:r>
          <a:endParaRPr lang="es-PA" dirty="0"/>
        </a:p>
      </dgm:t>
    </dgm:pt>
    <dgm:pt modelId="{EDB2A7D2-D901-4E97-BC51-CB9B6743AC9C}" type="parTrans" cxnId="{DA6755B9-8542-45F2-A040-4C6541D86919}">
      <dgm:prSet/>
      <dgm:spPr/>
      <dgm:t>
        <a:bodyPr/>
        <a:lstStyle/>
        <a:p>
          <a:endParaRPr lang="es-PA"/>
        </a:p>
      </dgm:t>
    </dgm:pt>
    <dgm:pt modelId="{AC9FB342-7098-41A3-B6AD-226C4FF2E968}" type="sibTrans" cxnId="{DA6755B9-8542-45F2-A040-4C6541D86919}">
      <dgm:prSet/>
      <dgm:spPr/>
      <dgm:t>
        <a:bodyPr/>
        <a:lstStyle/>
        <a:p>
          <a:endParaRPr lang="es-PA"/>
        </a:p>
      </dgm:t>
    </dgm:pt>
    <dgm:pt modelId="{7C07ACBE-9A82-453B-8045-73423DC726B5}">
      <dgm:prSet phldrT="[Texto]"/>
      <dgm:spPr/>
      <dgm:t>
        <a:bodyPr/>
        <a:lstStyle/>
        <a:p>
          <a:r>
            <a:rPr lang="es-MX" b="1"/>
            <a:t>Pcollection: </a:t>
          </a:r>
          <a:r>
            <a:rPr lang="es-MX" b="0"/>
            <a:t>son conjuntos de datos dsitribuidos y se caracteriza por ser </a:t>
          </a:r>
          <a:r>
            <a:rPr lang="es-MX" b="1"/>
            <a:t>inmutable.</a:t>
          </a:r>
          <a:endParaRPr lang="es-PA" b="1"/>
        </a:p>
      </dgm:t>
    </dgm:pt>
    <dgm:pt modelId="{FC0C0D0B-BBD1-4E9F-ABC5-00271C0EC343}" type="parTrans" cxnId="{DA164814-D35F-411E-BA52-DB5775D2B0C3}">
      <dgm:prSet/>
      <dgm:spPr/>
      <dgm:t>
        <a:bodyPr/>
        <a:lstStyle/>
        <a:p>
          <a:endParaRPr lang="es-PA"/>
        </a:p>
      </dgm:t>
    </dgm:pt>
    <dgm:pt modelId="{4185597C-3F30-4012-9DC5-98AAE69D5161}" type="sibTrans" cxnId="{DA164814-D35F-411E-BA52-DB5775D2B0C3}">
      <dgm:prSet/>
      <dgm:spPr/>
      <dgm:t>
        <a:bodyPr/>
        <a:lstStyle/>
        <a:p>
          <a:endParaRPr lang="es-PA"/>
        </a:p>
      </dgm:t>
    </dgm:pt>
    <dgm:pt modelId="{D679004D-7BDB-4821-8E61-D0FF1587CC2C}">
      <dgm:prSet phldrT="[Texto]"/>
      <dgm:spPr/>
      <dgm:t>
        <a:bodyPr/>
        <a:lstStyle/>
        <a:p>
          <a:r>
            <a:rPr lang="es-MX" b="1" dirty="0"/>
            <a:t>Ptransforms: </a:t>
          </a:r>
          <a:r>
            <a:rPr lang="es-MX" b="0" dirty="0"/>
            <a:t>es una operación de procesamiento  de datos en su canalización.</a:t>
          </a:r>
          <a:endParaRPr lang="es-PA" b="0" dirty="0"/>
        </a:p>
      </dgm:t>
    </dgm:pt>
    <dgm:pt modelId="{0A4B23BF-DC80-4722-8061-C6A8AF48D5FC}" type="parTrans" cxnId="{39560B75-F882-4326-99A3-F4D557689E1F}">
      <dgm:prSet/>
      <dgm:spPr/>
      <dgm:t>
        <a:bodyPr/>
        <a:lstStyle/>
        <a:p>
          <a:endParaRPr lang="es-PA"/>
        </a:p>
      </dgm:t>
    </dgm:pt>
    <dgm:pt modelId="{45EAA43A-E02B-4B01-A357-D769B03AE505}" type="sibTrans" cxnId="{39560B75-F882-4326-99A3-F4D557689E1F}">
      <dgm:prSet/>
      <dgm:spPr/>
      <dgm:t>
        <a:bodyPr/>
        <a:lstStyle/>
        <a:p>
          <a:endParaRPr lang="es-PA"/>
        </a:p>
      </dgm:t>
    </dgm:pt>
    <dgm:pt modelId="{F6F8D7A2-2D1B-4F2E-9435-5FD80473F5E1}">
      <dgm:prSet phldrT="[Texto]"/>
      <dgm:spPr/>
      <dgm:t>
        <a:bodyPr/>
        <a:lstStyle/>
        <a:p>
          <a:r>
            <a:rPr lang="es-MX" b="1" dirty="0"/>
            <a:t>Pipeline runners: </a:t>
          </a:r>
          <a:r>
            <a:rPr lang="es-MX" b="0" dirty="0"/>
            <a:t>son análogos al host de contenedores y pueden ejecutarse  de forma local, datacenter o VM, servicio en la nube y se usa para la ejecución del código en back-en.</a:t>
          </a:r>
          <a:endParaRPr lang="es-PA" b="0" dirty="0"/>
        </a:p>
      </dgm:t>
    </dgm:pt>
    <dgm:pt modelId="{0C3ECF73-F2F0-474C-971A-7AE3D3878D3C}" type="parTrans" cxnId="{F416BAC9-72BE-4534-B684-64FB3CD32C7C}">
      <dgm:prSet/>
      <dgm:spPr/>
      <dgm:t>
        <a:bodyPr/>
        <a:lstStyle/>
        <a:p>
          <a:endParaRPr lang="es-PA"/>
        </a:p>
      </dgm:t>
    </dgm:pt>
    <dgm:pt modelId="{38711DAF-5A66-4227-AD9A-8D4ADE2928FF}" type="sibTrans" cxnId="{F416BAC9-72BE-4534-B684-64FB3CD32C7C}">
      <dgm:prSet/>
      <dgm:spPr/>
      <dgm:t>
        <a:bodyPr/>
        <a:lstStyle/>
        <a:p>
          <a:endParaRPr lang="es-PA"/>
        </a:p>
      </dgm:t>
    </dgm:pt>
    <dgm:pt modelId="{CBB8CD66-32F1-4830-8DC1-9C4D55906115}">
      <dgm:prSet phldrT="[Texto]"/>
      <dgm:spPr/>
      <dgm:t>
        <a:bodyPr/>
        <a:lstStyle/>
        <a:p>
          <a:r>
            <a:rPr lang="es-MX" b="1" dirty="0"/>
            <a:t>Pipeline I/O: </a:t>
          </a:r>
          <a:r>
            <a:rPr lang="es-MX" b="0" dirty="0"/>
            <a:t>permite leer datos desde su canalización y escribir datos de salida desde su canalización.</a:t>
          </a:r>
          <a:endParaRPr lang="es-PA" b="0" dirty="0"/>
        </a:p>
      </dgm:t>
    </dgm:pt>
    <dgm:pt modelId="{22FB06D1-2950-424D-AFE3-FDB25C3AF703}" type="parTrans" cxnId="{42FCFE2D-6AE3-4F36-8DED-E51FA745ED0F}">
      <dgm:prSet/>
      <dgm:spPr/>
      <dgm:t>
        <a:bodyPr/>
        <a:lstStyle/>
        <a:p>
          <a:endParaRPr lang="es-PA"/>
        </a:p>
      </dgm:t>
    </dgm:pt>
    <dgm:pt modelId="{2B6DC346-FB84-4AA8-9699-B89A2E37F055}" type="sibTrans" cxnId="{42FCFE2D-6AE3-4F36-8DED-E51FA745ED0F}">
      <dgm:prSet/>
      <dgm:spPr/>
      <dgm:t>
        <a:bodyPr/>
        <a:lstStyle/>
        <a:p>
          <a:endParaRPr lang="es-PA"/>
        </a:p>
      </dgm:t>
    </dgm:pt>
    <dgm:pt modelId="{D333D68F-1DC1-4E81-9486-46384FE74516}" type="pres">
      <dgm:prSet presAssocID="{2EF8AC0E-F768-451F-B458-474CC593F281}" presName="vert0" presStyleCnt="0">
        <dgm:presLayoutVars>
          <dgm:dir/>
          <dgm:animOne val="branch"/>
          <dgm:animLvl val="lvl"/>
        </dgm:presLayoutVars>
      </dgm:prSet>
      <dgm:spPr/>
    </dgm:pt>
    <dgm:pt modelId="{48761348-07EF-44E4-859F-17BC34686B1C}" type="pres">
      <dgm:prSet presAssocID="{CDCABB71-B4CF-4F09-85C3-3CEC4B6B8B98}" presName="thickLine" presStyleLbl="alignNode1" presStyleIdx="0" presStyleCnt="5"/>
      <dgm:spPr/>
    </dgm:pt>
    <dgm:pt modelId="{5EEDE591-C260-45F8-83D6-5ED18855EAC7}" type="pres">
      <dgm:prSet presAssocID="{CDCABB71-B4CF-4F09-85C3-3CEC4B6B8B98}" presName="horz1" presStyleCnt="0"/>
      <dgm:spPr/>
    </dgm:pt>
    <dgm:pt modelId="{B91C6EA4-B2FF-4ED6-BAAC-E10658C0E43B}" type="pres">
      <dgm:prSet presAssocID="{CDCABB71-B4CF-4F09-85C3-3CEC4B6B8B98}" presName="tx1" presStyleLbl="revTx" presStyleIdx="0" presStyleCnt="5"/>
      <dgm:spPr/>
    </dgm:pt>
    <dgm:pt modelId="{368175CC-0633-424C-843E-51338CE1FA1E}" type="pres">
      <dgm:prSet presAssocID="{CDCABB71-B4CF-4F09-85C3-3CEC4B6B8B98}" presName="vert1" presStyleCnt="0"/>
      <dgm:spPr/>
    </dgm:pt>
    <dgm:pt modelId="{93575A1F-26F9-459C-8CF7-80957A018154}" type="pres">
      <dgm:prSet presAssocID="{7C07ACBE-9A82-453B-8045-73423DC726B5}" presName="thickLine" presStyleLbl="alignNode1" presStyleIdx="1" presStyleCnt="5"/>
      <dgm:spPr/>
    </dgm:pt>
    <dgm:pt modelId="{0299FCEC-E699-4AA6-9180-503C4366959D}" type="pres">
      <dgm:prSet presAssocID="{7C07ACBE-9A82-453B-8045-73423DC726B5}" presName="horz1" presStyleCnt="0"/>
      <dgm:spPr/>
    </dgm:pt>
    <dgm:pt modelId="{CD9BA0B3-E008-4858-85E6-4CEAC51BA75F}" type="pres">
      <dgm:prSet presAssocID="{7C07ACBE-9A82-453B-8045-73423DC726B5}" presName="tx1" presStyleLbl="revTx" presStyleIdx="1" presStyleCnt="5"/>
      <dgm:spPr/>
    </dgm:pt>
    <dgm:pt modelId="{0EDBA892-BBBB-4A1A-A491-173C77187CAE}" type="pres">
      <dgm:prSet presAssocID="{7C07ACBE-9A82-453B-8045-73423DC726B5}" presName="vert1" presStyleCnt="0"/>
      <dgm:spPr/>
    </dgm:pt>
    <dgm:pt modelId="{708C6306-C97E-42AE-A924-82E5D2740064}" type="pres">
      <dgm:prSet presAssocID="{D679004D-7BDB-4821-8E61-D0FF1587CC2C}" presName="thickLine" presStyleLbl="alignNode1" presStyleIdx="2" presStyleCnt="5"/>
      <dgm:spPr/>
    </dgm:pt>
    <dgm:pt modelId="{A26F12DF-31CE-416F-BCAC-AF8C3C5577CC}" type="pres">
      <dgm:prSet presAssocID="{D679004D-7BDB-4821-8E61-D0FF1587CC2C}" presName="horz1" presStyleCnt="0"/>
      <dgm:spPr/>
    </dgm:pt>
    <dgm:pt modelId="{20FEFC46-E618-4C54-9C55-C11E8C7BF3C0}" type="pres">
      <dgm:prSet presAssocID="{D679004D-7BDB-4821-8E61-D0FF1587CC2C}" presName="tx1" presStyleLbl="revTx" presStyleIdx="2" presStyleCnt="5"/>
      <dgm:spPr/>
    </dgm:pt>
    <dgm:pt modelId="{9B7948AF-B3EB-4229-8829-16716627E2DC}" type="pres">
      <dgm:prSet presAssocID="{D679004D-7BDB-4821-8E61-D0FF1587CC2C}" presName="vert1" presStyleCnt="0"/>
      <dgm:spPr/>
    </dgm:pt>
    <dgm:pt modelId="{7CEE5A2D-C79E-4F79-8469-0BC7BC673673}" type="pres">
      <dgm:prSet presAssocID="{F6F8D7A2-2D1B-4F2E-9435-5FD80473F5E1}" presName="thickLine" presStyleLbl="alignNode1" presStyleIdx="3" presStyleCnt="5"/>
      <dgm:spPr/>
    </dgm:pt>
    <dgm:pt modelId="{CB8DAC8D-EFD7-4722-8734-E83835B73E52}" type="pres">
      <dgm:prSet presAssocID="{F6F8D7A2-2D1B-4F2E-9435-5FD80473F5E1}" presName="horz1" presStyleCnt="0"/>
      <dgm:spPr/>
    </dgm:pt>
    <dgm:pt modelId="{47E80A69-14B8-4C5E-B394-2E60D8B036C2}" type="pres">
      <dgm:prSet presAssocID="{F6F8D7A2-2D1B-4F2E-9435-5FD80473F5E1}" presName="tx1" presStyleLbl="revTx" presStyleIdx="3" presStyleCnt="5"/>
      <dgm:spPr/>
    </dgm:pt>
    <dgm:pt modelId="{48F33469-6A69-4DAE-9170-BF7603D29FA6}" type="pres">
      <dgm:prSet presAssocID="{F6F8D7A2-2D1B-4F2E-9435-5FD80473F5E1}" presName="vert1" presStyleCnt="0"/>
      <dgm:spPr/>
    </dgm:pt>
    <dgm:pt modelId="{2D75FF35-C468-4E60-A4EB-306EAB9F25B1}" type="pres">
      <dgm:prSet presAssocID="{CBB8CD66-32F1-4830-8DC1-9C4D55906115}" presName="thickLine" presStyleLbl="alignNode1" presStyleIdx="4" presStyleCnt="5"/>
      <dgm:spPr/>
    </dgm:pt>
    <dgm:pt modelId="{5D4A7212-AD3C-4843-842B-5EE7EDB2C630}" type="pres">
      <dgm:prSet presAssocID="{CBB8CD66-32F1-4830-8DC1-9C4D55906115}" presName="horz1" presStyleCnt="0"/>
      <dgm:spPr/>
    </dgm:pt>
    <dgm:pt modelId="{EDE7F30C-F284-4684-B3B1-C566BD8E55AE}" type="pres">
      <dgm:prSet presAssocID="{CBB8CD66-32F1-4830-8DC1-9C4D55906115}" presName="tx1" presStyleLbl="revTx" presStyleIdx="4" presStyleCnt="5"/>
      <dgm:spPr/>
    </dgm:pt>
    <dgm:pt modelId="{AB62667C-3B36-4DA6-A863-B04E93FFE5A9}" type="pres">
      <dgm:prSet presAssocID="{CBB8CD66-32F1-4830-8DC1-9C4D55906115}" presName="vert1" presStyleCnt="0"/>
      <dgm:spPr/>
    </dgm:pt>
  </dgm:ptLst>
  <dgm:cxnLst>
    <dgm:cxn modelId="{DA164814-D35F-411E-BA52-DB5775D2B0C3}" srcId="{2EF8AC0E-F768-451F-B458-474CC593F281}" destId="{7C07ACBE-9A82-453B-8045-73423DC726B5}" srcOrd="1" destOrd="0" parTransId="{FC0C0D0B-BBD1-4E9F-ABC5-00271C0EC343}" sibTransId="{4185597C-3F30-4012-9DC5-98AAE69D5161}"/>
    <dgm:cxn modelId="{42FCFE2D-6AE3-4F36-8DED-E51FA745ED0F}" srcId="{2EF8AC0E-F768-451F-B458-474CC593F281}" destId="{CBB8CD66-32F1-4830-8DC1-9C4D55906115}" srcOrd="4" destOrd="0" parTransId="{22FB06D1-2950-424D-AFE3-FDB25C3AF703}" sibTransId="{2B6DC346-FB84-4AA8-9699-B89A2E37F055}"/>
    <dgm:cxn modelId="{8D1DAA32-443C-444B-8382-DFA5C4BD2A06}" type="presOf" srcId="{CBB8CD66-32F1-4830-8DC1-9C4D55906115}" destId="{EDE7F30C-F284-4684-B3B1-C566BD8E55AE}" srcOrd="0" destOrd="0" presId="urn:microsoft.com/office/officeart/2008/layout/LinedList"/>
    <dgm:cxn modelId="{FD644073-6E35-4120-BD7F-A4499092F3B4}" type="presOf" srcId="{2EF8AC0E-F768-451F-B458-474CC593F281}" destId="{D333D68F-1DC1-4E81-9486-46384FE74516}" srcOrd="0" destOrd="0" presId="urn:microsoft.com/office/officeart/2008/layout/LinedList"/>
    <dgm:cxn modelId="{BFD39F54-C8D4-4C33-ADF3-FE869D0F10AA}" type="presOf" srcId="{CDCABB71-B4CF-4F09-85C3-3CEC4B6B8B98}" destId="{B91C6EA4-B2FF-4ED6-BAAC-E10658C0E43B}" srcOrd="0" destOrd="0" presId="urn:microsoft.com/office/officeart/2008/layout/LinedList"/>
    <dgm:cxn modelId="{39560B75-F882-4326-99A3-F4D557689E1F}" srcId="{2EF8AC0E-F768-451F-B458-474CC593F281}" destId="{D679004D-7BDB-4821-8E61-D0FF1587CC2C}" srcOrd="2" destOrd="0" parTransId="{0A4B23BF-DC80-4722-8061-C6A8AF48D5FC}" sibTransId="{45EAA43A-E02B-4B01-A357-D769B03AE505}"/>
    <dgm:cxn modelId="{D9D5CF7D-040C-4871-A5BB-C4B51B94A762}" type="presOf" srcId="{F6F8D7A2-2D1B-4F2E-9435-5FD80473F5E1}" destId="{47E80A69-14B8-4C5E-B394-2E60D8B036C2}" srcOrd="0" destOrd="0" presId="urn:microsoft.com/office/officeart/2008/layout/LinedList"/>
    <dgm:cxn modelId="{4851128B-FE4C-4097-AB17-44FB4B9DDEC0}" type="presOf" srcId="{7C07ACBE-9A82-453B-8045-73423DC726B5}" destId="{CD9BA0B3-E008-4858-85E6-4CEAC51BA75F}" srcOrd="0" destOrd="0" presId="urn:microsoft.com/office/officeart/2008/layout/LinedList"/>
    <dgm:cxn modelId="{8B351AA0-86EA-4599-9E5F-6C7EFE12E08A}" type="presOf" srcId="{D679004D-7BDB-4821-8E61-D0FF1587CC2C}" destId="{20FEFC46-E618-4C54-9C55-C11E8C7BF3C0}" srcOrd="0" destOrd="0" presId="urn:microsoft.com/office/officeart/2008/layout/LinedList"/>
    <dgm:cxn modelId="{DA6755B9-8542-45F2-A040-4C6541D86919}" srcId="{2EF8AC0E-F768-451F-B458-474CC593F281}" destId="{CDCABB71-B4CF-4F09-85C3-3CEC4B6B8B98}" srcOrd="0" destOrd="0" parTransId="{EDB2A7D2-D901-4E97-BC51-CB9B6743AC9C}" sibTransId="{AC9FB342-7098-41A3-B6AD-226C4FF2E968}"/>
    <dgm:cxn modelId="{F416BAC9-72BE-4534-B684-64FB3CD32C7C}" srcId="{2EF8AC0E-F768-451F-B458-474CC593F281}" destId="{F6F8D7A2-2D1B-4F2E-9435-5FD80473F5E1}" srcOrd="3" destOrd="0" parTransId="{0C3ECF73-F2F0-474C-971A-7AE3D3878D3C}" sibTransId="{38711DAF-5A66-4227-AD9A-8D4ADE2928FF}"/>
    <dgm:cxn modelId="{D582F3F8-FF39-48F3-B1BB-242676913F1D}" type="presParOf" srcId="{D333D68F-1DC1-4E81-9486-46384FE74516}" destId="{48761348-07EF-44E4-859F-17BC34686B1C}" srcOrd="0" destOrd="0" presId="urn:microsoft.com/office/officeart/2008/layout/LinedList"/>
    <dgm:cxn modelId="{FB6F0D39-8AE9-45B0-BEDC-8974A3F98167}" type="presParOf" srcId="{D333D68F-1DC1-4E81-9486-46384FE74516}" destId="{5EEDE591-C260-45F8-83D6-5ED18855EAC7}" srcOrd="1" destOrd="0" presId="urn:microsoft.com/office/officeart/2008/layout/LinedList"/>
    <dgm:cxn modelId="{D0C48703-E803-4FA6-B6C6-E456C271A7A5}" type="presParOf" srcId="{5EEDE591-C260-45F8-83D6-5ED18855EAC7}" destId="{B91C6EA4-B2FF-4ED6-BAAC-E10658C0E43B}" srcOrd="0" destOrd="0" presId="urn:microsoft.com/office/officeart/2008/layout/LinedList"/>
    <dgm:cxn modelId="{5F18726A-72A2-4E5F-8A1D-2E7EFB61A78B}" type="presParOf" srcId="{5EEDE591-C260-45F8-83D6-5ED18855EAC7}" destId="{368175CC-0633-424C-843E-51338CE1FA1E}" srcOrd="1" destOrd="0" presId="urn:microsoft.com/office/officeart/2008/layout/LinedList"/>
    <dgm:cxn modelId="{48CA3CA2-D648-44D7-A123-27147BA47B22}" type="presParOf" srcId="{D333D68F-1DC1-4E81-9486-46384FE74516}" destId="{93575A1F-26F9-459C-8CF7-80957A018154}" srcOrd="2" destOrd="0" presId="urn:microsoft.com/office/officeart/2008/layout/LinedList"/>
    <dgm:cxn modelId="{515C309E-8B7B-49F2-A287-BF5B36E3B8EF}" type="presParOf" srcId="{D333D68F-1DC1-4E81-9486-46384FE74516}" destId="{0299FCEC-E699-4AA6-9180-503C4366959D}" srcOrd="3" destOrd="0" presId="urn:microsoft.com/office/officeart/2008/layout/LinedList"/>
    <dgm:cxn modelId="{1B6F675B-065D-4900-BE0D-EF11F5A656E2}" type="presParOf" srcId="{0299FCEC-E699-4AA6-9180-503C4366959D}" destId="{CD9BA0B3-E008-4858-85E6-4CEAC51BA75F}" srcOrd="0" destOrd="0" presId="urn:microsoft.com/office/officeart/2008/layout/LinedList"/>
    <dgm:cxn modelId="{701AEAD7-D09C-4816-973A-CC7BEDAE1AF0}" type="presParOf" srcId="{0299FCEC-E699-4AA6-9180-503C4366959D}" destId="{0EDBA892-BBBB-4A1A-A491-173C77187CAE}" srcOrd="1" destOrd="0" presId="urn:microsoft.com/office/officeart/2008/layout/LinedList"/>
    <dgm:cxn modelId="{C4DA3D56-4063-4F65-AB96-97AD4F6F871F}" type="presParOf" srcId="{D333D68F-1DC1-4E81-9486-46384FE74516}" destId="{708C6306-C97E-42AE-A924-82E5D2740064}" srcOrd="4" destOrd="0" presId="urn:microsoft.com/office/officeart/2008/layout/LinedList"/>
    <dgm:cxn modelId="{BD3E8602-E5CE-4C49-AA76-44A92756CBF7}" type="presParOf" srcId="{D333D68F-1DC1-4E81-9486-46384FE74516}" destId="{A26F12DF-31CE-416F-BCAC-AF8C3C5577CC}" srcOrd="5" destOrd="0" presId="urn:microsoft.com/office/officeart/2008/layout/LinedList"/>
    <dgm:cxn modelId="{FC9DA430-3E48-449D-A03E-1B9800F4EB1B}" type="presParOf" srcId="{A26F12DF-31CE-416F-BCAC-AF8C3C5577CC}" destId="{20FEFC46-E618-4C54-9C55-C11E8C7BF3C0}" srcOrd="0" destOrd="0" presId="urn:microsoft.com/office/officeart/2008/layout/LinedList"/>
    <dgm:cxn modelId="{FB91F76A-74C7-42F7-A3AD-93A1D232AFE2}" type="presParOf" srcId="{A26F12DF-31CE-416F-BCAC-AF8C3C5577CC}" destId="{9B7948AF-B3EB-4229-8829-16716627E2DC}" srcOrd="1" destOrd="0" presId="urn:microsoft.com/office/officeart/2008/layout/LinedList"/>
    <dgm:cxn modelId="{FB8FA85D-51EF-4C8D-8964-AAB457BAA1F6}" type="presParOf" srcId="{D333D68F-1DC1-4E81-9486-46384FE74516}" destId="{7CEE5A2D-C79E-4F79-8469-0BC7BC673673}" srcOrd="6" destOrd="0" presId="urn:microsoft.com/office/officeart/2008/layout/LinedList"/>
    <dgm:cxn modelId="{6AB3E19F-2637-49B1-A27B-4E5139014BF1}" type="presParOf" srcId="{D333D68F-1DC1-4E81-9486-46384FE74516}" destId="{CB8DAC8D-EFD7-4722-8734-E83835B73E52}" srcOrd="7" destOrd="0" presId="urn:microsoft.com/office/officeart/2008/layout/LinedList"/>
    <dgm:cxn modelId="{8BB5C8FB-E677-45FD-AE3C-E908653D29D6}" type="presParOf" srcId="{CB8DAC8D-EFD7-4722-8734-E83835B73E52}" destId="{47E80A69-14B8-4C5E-B394-2E60D8B036C2}" srcOrd="0" destOrd="0" presId="urn:microsoft.com/office/officeart/2008/layout/LinedList"/>
    <dgm:cxn modelId="{642ED21B-1142-49E4-973A-CD42BADBB3A3}" type="presParOf" srcId="{CB8DAC8D-EFD7-4722-8734-E83835B73E52}" destId="{48F33469-6A69-4DAE-9170-BF7603D29FA6}" srcOrd="1" destOrd="0" presId="urn:microsoft.com/office/officeart/2008/layout/LinedList"/>
    <dgm:cxn modelId="{9A2A24BE-4F77-4745-BA12-D710D2880302}" type="presParOf" srcId="{D333D68F-1DC1-4E81-9486-46384FE74516}" destId="{2D75FF35-C468-4E60-A4EB-306EAB9F25B1}" srcOrd="8" destOrd="0" presId="urn:microsoft.com/office/officeart/2008/layout/LinedList"/>
    <dgm:cxn modelId="{5658FEF4-9D07-4BE4-8E4C-DD7448607ACD}" type="presParOf" srcId="{D333D68F-1DC1-4E81-9486-46384FE74516}" destId="{5D4A7212-AD3C-4843-842B-5EE7EDB2C630}" srcOrd="9" destOrd="0" presId="urn:microsoft.com/office/officeart/2008/layout/LinedList"/>
    <dgm:cxn modelId="{ACA6DBFF-A706-4BE7-B52F-8830E42AF524}" type="presParOf" srcId="{5D4A7212-AD3C-4843-842B-5EE7EDB2C630}" destId="{EDE7F30C-F284-4684-B3B1-C566BD8E55AE}" srcOrd="0" destOrd="0" presId="urn:microsoft.com/office/officeart/2008/layout/LinedList"/>
    <dgm:cxn modelId="{121F567D-9002-4A84-97EC-6405B10A72B7}" type="presParOf" srcId="{5D4A7212-AD3C-4843-842B-5EE7EDB2C630}" destId="{AB62667C-3B36-4DA6-A863-B04E93FFE5A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D43CB-83A1-477C-8E6C-7873FC492B1B}">
      <dsp:nvSpPr>
        <dsp:cNvPr id="0" name=""/>
        <dsp:cNvSpPr/>
      </dsp:nvSpPr>
      <dsp:spPr>
        <a:xfrm>
          <a:off x="0" y="845662"/>
          <a:ext cx="3638425" cy="327233"/>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Servicio unificado de procesamiento en lotes y streaming.</a:t>
          </a:r>
          <a:endParaRPr lang="es-PA" sz="1200" kern="1200" dirty="0"/>
        </a:p>
      </dsp:txBody>
      <dsp:txXfrm>
        <a:off x="15974" y="861636"/>
        <a:ext cx="3606477" cy="295285"/>
      </dsp:txXfrm>
    </dsp:sp>
    <dsp:sp modelId="{BF6E985B-CD69-4B34-9F62-AFB5C08EF046}">
      <dsp:nvSpPr>
        <dsp:cNvPr id="0" name=""/>
        <dsp:cNvSpPr/>
      </dsp:nvSpPr>
      <dsp:spPr>
        <a:xfrm>
          <a:off x="0" y="1186761"/>
          <a:ext cx="3638425" cy="327233"/>
        </a:xfrm>
        <a:prstGeom prst="roundRect">
          <a:avLst/>
        </a:prstGeom>
        <a:solidFill>
          <a:schemeClr val="accent1">
            <a:shade val="80000"/>
            <a:hueOff val="31753"/>
            <a:satOff val="-569"/>
            <a:lumOff val="241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Procesamiento de datos paralelos totalmente administrado</a:t>
          </a:r>
          <a:r>
            <a:rPr lang="es-PA" sz="1200" kern="1200" dirty="0"/>
            <a:t>.</a:t>
          </a:r>
        </a:p>
      </dsp:txBody>
      <dsp:txXfrm>
        <a:off x="15974" y="1202735"/>
        <a:ext cx="3606477" cy="295285"/>
      </dsp:txXfrm>
    </dsp:sp>
    <dsp:sp modelId="{C692F3F1-DA7A-4229-92A4-F14B22111380}">
      <dsp:nvSpPr>
        <dsp:cNvPr id="0" name=""/>
        <dsp:cNvSpPr/>
      </dsp:nvSpPr>
      <dsp:spPr>
        <a:xfrm>
          <a:off x="0" y="1527860"/>
          <a:ext cx="3638425" cy="327233"/>
        </a:xfrm>
        <a:prstGeom prst="roundRect">
          <a:avLst/>
        </a:prstGeom>
        <a:solidFill>
          <a:schemeClr val="accent1">
            <a:shade val="80000"/>
            <a:hueOff val="63506"/>
            <a:satOff val="-1137"/>
            <a:lumOff val="483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Modelo de programación de código abierto con Apache Beams.</a:t>
          </a:r>
          <a:endParaRPr lang="es-PA" sz="1200" kern="1200" dirty="0"/>
        </a:p>
      </dsp:txBody>
      <dsp:txXfrm>
        <a:off x="15974" y="1543834"/>
        <a:ext cx="3606477" cy="295285"/>
      </dsp:txXfrm>
    </dsp:sp>
    <dsp:sp modelId="{D16BEB38-BD1B-451E-86E7-324F482CB698}">
      <dsp:nvSpPr>
        <dsp:cNvPr id="0" name=""/>
        <dsp:cNvSpPr/>
      </dsp:nvSpPr>
      <dsp:spPr>
        <a:xfrm>
          <a:off x="0" y="1868959"/>
          <a:ext cx="3638425" cy="463306"/>
        </a:xfrm>
        <a:prstGeom prst="roundRect">
          <a:avLst/>
        </a:prstGeom>
        <a:solidFill>
          <a:schemeClr val="accent1">
            <a:shade val="80000"/>
            <a:hueOff val="95259"/>
            <a:satOff val="-1706"/>
            <a:lumOff val="725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Componente básico para la construcción de tuberías(pipeline) que ingresan, transforman y producen datos.</a:t>
          </a:r>
          <a:endParaRPr lang="es-PA" sz="1200" kern="1200" dirty="0"/>
        </a:p>
      </dsp:txBody>
      <dsp:txXfrm>
        <a:off x="22617" y="1891576"/>
        <a:ext cx="3593191" cy="418072"/>
      </dsp:txXfrm>
    </dsp:sp>
    <dsp:sp modelId="{35612F04-5DA6-49E4-9CB4-F3CD9E13FB1F}">
      <dsp:nvSpPr>
        <dsp:cNvPr id="0" name=""/>
        <dsp:cNvSpPr/>
      </dsp:nvSpPr>
      <dsp:spPr>
        <a:xfrm>
          <a:off x="0" y="2346132"/>
          <a:ext cx="3638425" cy="327233"/>
        </a:xfrm>
        <a:prstGeom prst="roundRect">
          <a:avLst/>
        </a:prstGeom>
        <a:solidFill>
          <a:schemeClr val="accent1">
            <a:shade val="80000"/>
            <a:hueOff val="127012"/>
            <a:satOff val="-2275"/>
            <a:lumOff val="966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effectLst/>
              <a:latin typeface="Calibri" panose="020F0502020204030204" pitchFamily="34" charset="0"/>
              <a:ea typeface="Calibri" panose="020F0502020204030204" pitchFamily="34" charset="0"/>
            </a:rPr>
            <a:t>permite usar el mismo código para los lotes y las transmisiones.</a:t>
          </a:r>
          <a:endParaRPr lang="es-PA" sz="1200" kern="1200" dirty="0"/>
        </a:p>
      </dsp:txBody>
      <dsp:txXfrm>
        <a:off x="15974" y="2362106"/>
        <a:ext cx="3606477" cy="295285"/>
      </dsp:txXfrm>
    </dsp:sp>
    <dsp:sp modelId="{4DC498C0-9845-44FD-A497-4D5AD2A8DEAC}">
      <dsp:nvSpPr>
        <dsp:cNvPr id="0" name=""/>
        <dsp:cNvSpPr/>
      </dsp:nvSpPr>
      <dsp:spPr>
        <a:xfrm>
          <a:off x="0" y="2687231"/>
          <a:ext cx="3638425" cy="327233"/>
        </a:xfrm>
        <a:prstGeom prst="roundRect">
          <a:avLst/>
        </a:prstGeom>
        <a:solidFill>
          <a:schemeClr val="accent1">
            <a:shade val="80000"/>
            <a:hueOff val="158765"/>
            <a:satOff val="-2844"/>
            <a:lumOff val="120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Escala inteligente a millones de operaciones por segundo.</a:t>
          </a:r>
          <a:endParaRPr lang="es-PA" sz="1200" kern="1200" dirty="0"/>
        </a:p>
      </dsp:txBody>
      <dsp:txXfrm>
        <a:off x="15974" y="2703205"/>
        <a:ext cx="3606477" cy="295285"/>
      </dsp:txXfrm>
    </dsp:sp>
    <dsp:sp modelId="{07967E56-8B87-4DAB-BB0E-D93439D2A87E}">
      <dsp:nvSpPr>
        <dsp:cNvPr id="0" name=""/>
        <dsp:cNvSpPr/>
      </dsp:nvSpPr>
      <dsp:spPr>
        <a:xfrm>
          <a:off x="0" y="3028330"/>
          <a:ext cx="3638425" cy="327233"/>
        </a:xfrm>
        <a:prstGeom prst="roundRect">
          <a:avLst/>
        </a:prstGeom>
        <a:solidFill>
          <a:schemeClr val="accent1">
            <a:shade val="80000"/>
            <a:hueOff val="190518"/>
            <a:satOff val="-3412"/>
            <a:lumOff val="1450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Datos streaming con baja latencia</a:t>
          </a:r>
          <a:endParaRPr lang="es-PA" sz="1200" kern="1200" dirty="0"/>
        </a:p>
      </dsp:txBody>
      <dsp:txXfrm>
        <a:off x="15974" y="3044304"/>
        <a:ext cx="3606477" cy="295285"/>
      </dsp:txXfrm>
    </dsp:sp>
    <dsp:sp modelId="{19487491-D29C-4FB9-AED2-AE97F9B9F459}">
      <dsp:nvSpPr>
        <dsp:cNvPr id="0" name=""/>
        <dsp:cNvSpPr/>
      </dsp:nvSpPr>
      <dsp:spPr>
        <a:xfrm>
          <a:off x="0" y="3369429"/>
          <a:ext cx="3638425" cy="327233"/>
        </a:xfrm>
        <a:prstGeom prst="roundRect">
          <a:avLst/>
        </a:prstGeom>
        <a:solidFill>
          <a:schemeClr val="accent1">
            <a:shade val="80000"/>
            <a:hueOff val="222271"/>
            <a:satOff val="-3981"/>
            <a:lumOff val="169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Dataflow SQL</a:t>
          </a:r>
          <a:endParaRPr lang="es-PA" sz="1200" kern="1200" dirty="0"/>
        </a:p>
      </dsp:txBody>
      <dsp:txXfrm>
        <a:off x="15974" y="3385403"/>
        <a:ext cx="3606477" cy="295285"/>
      </dsp:txXfrm>
    </dsp:sp>
    <dsp:sp modelId="{44A2CDFE-02B7-4E94-B411-B4674BA81833}">
      <dsp:nvSpPr>
        <dsp:cNvPr id="0" name=""/>
        <dsp:cNvSpPr/>
      </dsp:nvSpPr>
      <dsp:spPr>
        <a:xfrm>
          <a:off x="0" y="3710528"/>
          <a:ext cx="3638425" cy="327233"/>
        </a:xfrm>
        <a:prstGeom prst="roundRect">
          <a:avLst/>
        </a:prstGeom>
        <a:solidFill>
          <a:schemeClr val="accent1">
            <a:shade val="80000"/>
            <a:hueOff val="254024"/>
            <a:satOff val="-4550"/>
            <a:lumOff val="193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Plantillas de Dataflow</a:t>
          </a:r>
          <a:endParaRPr lang="es-PA" sz="1200" kern="1200" dirty="0"/>
        </a:p>
      </dsp:txBody>
      <dsp:txXfrm>
        <a:off x="15974" y="3726502"/>
        <a:ext cx="3606477" cy="295285"/>
      </dsp:txXfrm>
    </dsp:sp>
    <dsp:sp modelId="{05DCA674-17CF-4059-A947-1EAA6402BB72}">
      <dsp:nvSpPr>
        <dsp:cNvPr id="0" name=""/>
        <dsp:cNvSpPr/>
      </dsp:nvSpPr>
      <dsp:spPr>
        <a:xfrm>
          <a:off x="0" y="4051627"/>
          <a:ext cx="3638425" cy="327233"/>
        </a:xfrm>
        <a:prstGeom prst="roundRect">
          <a:avLst/>
        </a:prstGeom>
        <a:solidFill>
          <a:schemeClr val="accent1">
            <a:shade val="80000"/>
            <a:hueOff val="285777"/>
            <a:satOff val="-5119"/>
            <a:lumOff val="217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Dataflow Shuffle</a:t>
          </a:r>
          <a:endParaRPr lang="es-PA" sz="1200" kern="1200" dirty="0"/>
        </a:p>
      </dsp:txBody>
      <dsp:txXfrm>
        <a:off x="15974" y="4067601"/>
        <a:ext cx="3606477" cy="295285"/>
      </dsp:txXfrm>
    </dsp:sp>
    <dsp:sp modelId="{2C4497C2-CF6C-458F-BFC3-F624E744CE93}">
      <dsp:nvSpPr>
        <dsp:cNvPr id="0" name=""/>
        <dsp:cNvSpPr/>
      </dsp:nvSpPr>
      <dsp:spPr>
        <a:xfrm>
          <a:off x="0" y="4392726"/>
          <a:ext cx="3638425" cy="327233"/>
        </a:xfrm>
        <a:prstGeom prst="roundRect">
          <a:avLst/>
        </a:prstGeom>
        <a:solidFill>
          <a:schemeClr val="accent1">
            <a:shade val="80000"/>
            <a:hueOff val="317530"/>
            <a:satOff val="-5687"/>
            <a:lumOff val="2416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Integración con Notebooks.</a:t>
          </a:r>
          <a:endParaRPr lang="es-PA" sz="1200" kern="1200" dirty="0"/>
        </a:p>
      </dsp:txBody>
      <dsp:txXfrm>
        <a:off x="15974" y="4408700"/>
        <a:ext cx="3606477" cy="295285"/>
      </dsp:txXfrm>
    </dsp:sp>
    <dsp:sp modelId="{8C64F0E7-6DFF-46A3-9EAF-E51D0AC9A883}">
      <dsp:nvSpPr>
        <dsp:cNvPr id="0" name=""/>
        <dsp:cNvSpPr/>
      </dsp:nvSpPr>
      <dsp:spPr>
        <a:xfrm>
          <a:off x="0" y="4733825"/>
          <a:ext cx="3638425" cy="327233"/>
        </a:xfrm>
        <a:prstGeom prst="roundRect">
          <a:avLst/>
        </a:prstGeom>
        <a:solidFill>
          <a:schemeClr val="accent1">
            <a:shade val="80000"/>
            <a:hueOff val="349283"/>
            <a:satOff val="-6256"/>
            <a:lumOff val="265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s-MX" sz="1200" kern="1200" dirty="0"/>
            <a:t>Streaming Engine</a:t>
          </a:r>
          <a:endParaRPr lang="es-PA" sz="1200" kern="1200" dirty="0"/>
        </a:p>
      </dsp:txBody>
      <dsp:txXfrm>
        <a:off x="15974" y="4749799"/>
        <a:ext cx="3606477" cy="295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61348-07EF-44E4-859F-17BC34686B1C}">
      <dsp:nvSpPr>
        <dsp:cNvPr id="0" name=""/>
        <dsp:cNvSpPr/>
      </dsp:nvSpPr>
      <dsp:spPr>
        <a:xfrm>
          <a:off x="0" y="456"/>
          <a:ext cx="3360212"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1C6EA4-B2FF-4ED6-BAAC-E10658C0E43B}">
      <dsp:nvSpPr>
        <dsp:cNvPr id="0" name=""/>
        <dsp:cNvSpPr/>
      </dsp:nvSpPr>
      <dsp:spPr>
        <a:xfrm>
          <a:off x="0" y="456"/>
          <a:ext cx="3360212" cy="74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1" kern="1200" dirty="0"/>
            <a:t>Pipelines: </a:t>
          </a:r>
          <a:r>
            <a:rPr lang="es-MX" sz="1100" kern="1200" dirty="0"/>
            <a:t>encapsula toda la tarea de procesamiento de datos, es decir, entrada, transformar datos y salida.</a:t>
          </a:r>
          <a:endParaRPr lang="es-PA" sz="1100" kern="1200" dirty="0"/>
        </a:p>
      </dsp:txBody>
      <dsp:txXfrm>
        <a:off x="0" y="456"/>
        <a:ext cx="3360212" cy="747995"/>
      </dsp:txXfrm>
    </dsp:sp>
    <dsp:sp modelId="{93575A1F-26F9-459C-8CF7-80957A018154}">
      <dsp:nvSpPr>
        <dsp:cNvPr id="0" name=""/>
        <dsp:cNvSpPr/>
      </dsp:nvSpPr>
      <dsp:spPr>
        <a:xfrm>
          <a:off x="0" y="748452"/>
          <a:ext cx="3360212"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9BA0B3-E008-4858-85E6-4CEAC51BA75F}">
      <dsp:nvSpPr>
        <dsp:cNvPr id="0" name=""/>
        <dsp:cNvSpPr/>
      </dsp:nvSpPr>
      <dsp:spPr>
        <a:xfrm>
          <a:off x="0" y="748452"/>
          <a:ext cx="3360212" cy="74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1" kern="1200"/>
            <a:t>Pcollection: </a:t>
          </a:r>
          <a:r>
            <a:rPr lang="es-MX" sz="1100" b="0" kern="1200"/>
            <a:t>son conjuntos de datos dsitribuidos y se caracteriza por ser </a:t>
          </a:r>
          <a:r>
            <a:rPr lang="es-MX" sz="1100" b="1" kern="1200"/>
            <a:t>inmutable.</a:t>
          </a:r>
          <a:endParaRPr lang="es-PA" sz="1100" b="1" kern="1200"/>
        </a:p>
      </dsp:txBody>
      <dsp:txXfrm>
        <a:off x="0" y="748452"/>
        <a:ext cx="3360212" cy="747995"/>
      </dsp:txXfrm>
    </dsp:sp>
    <dsp:sp modelId="{708C6306-C97E-42AE-A924-82E5D2740064}">
      <dsp:nvSpPr>
        <dsp:cNvPr id="0" name=""/>
        <dsp:cNvSpPr/>
      </dsp:nvSpPr>
      <dsp:spPr>
        <a:xfrm>
          <a:off x="0" y="1496448"/>
          <a:ext cx="3360212"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0FEFC46-E618-4C54-9C55-C11E8C7BF3C0}">
      <dsp:nvSpPr>
        <dsp:cNvPr id="0" name=""/>
        <dsp:cNvSpPr/>
      </dsp:nvSpPr>
      <dsp:spPr>
        <a:xfrm>
          <a:off x="0" y="1496448"/>
          <a:ext cx="3360212" cy="74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1" kern="1200" dirty="0"/>
            <a:t>Ptransforms: </a:t>
          </a:r>
          <a:r>
            <a:rPr lang="es-MX" sz="1100" b="0" kern="1200" dirty="0"/>
            <a:t>es una operación de procesamiento  de datos en su canalización.</a:t>
          </a:r>
          <a:endParaRPr lang="es-PA" sz="1100" b="0" kern="1200" dirty="0"/>
        </a:p>
      </dsp:txBody>
      <dsp:txXfrm>
        <a:off x="0" y="1496448"/>
        <a:ext cx="3360212" cy="747995"/>
      </dsp:txXfrm>
    </dsp:sp>
    <dsp:sp modelId="{7CEE5A2D-C79E-4F79-8469-0BC7BC673673}">
      <dsp:nvSpPr>
        <dsp:cNvPr id="0" name=""/>
        <dsp:cNvSpPr/>
      </dsp:nvSpPr>
      <dsp:spPr>
        <a:xfrm>
          <a:off x="0" y="2244444"/>
          <a:ext cx="3360212"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7E80A69-14B8-4C5E-B394-2E60D8B036C2}">
      <dsp:nvSpPr>
        <dsp:cNvPr id="0" name=""/>
        <dsp:cNvSpPr/>
      </dsp:nvSpPr>
      <dsp:spPr>
        <a:xfrm>
          <a:off x="0" y="2244444"/>
          <a:ext cx="3360212" cy="74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1" kern="1200" dirty="0"/>
            <a:t>Pipeline runners: </a:t>
          </a:r>
          <a:r>
            <a:rPr lang="es-MX" sz="1100" b="0" kern="1200" dirty="0"/>
            <a:t>son análogos al host de contenedores y pueden ejecutarse  de forma local, datacenter o VM, servicio en la nube y se usa para la ejecución del código en back-en.</a:t>
          </a:r>
          <a:endParaRPr lang="es-PA" sz="1100" b="0" kern="1200" dirty="0"/>
        </a:p>
      </dsp:txBody>
      <dsp:txXfrm>
        <a:off x="0" y="2244444"/>
        <a:ext cx="3360212" cy="747995"/>
      </dsp:txXfrm>
    </dsp:sp>
    <dsp:sp modelId="{2D75FF35-C468-4E60-A4EB-306EAB9F25B1}">
      <dsp:nvSpPr>
        <dsp:cNvPr id="0" name=""/>
        <dsp:cNvSpPr/>
      </dsp:nvSpPr>
      <dsp:spPr>
        <a:xfrm>
          <a:off x="0" y="2992440"/>
          <a:ext cx="3360212"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DE7F30C-F284-4684-B3B1-C566BD8E55AE}">
      <dsp:nvSpPr>
        <dsp:cNvPr id="0" name=""/>
        <dsp:cNvSpPr/>
      </dsp:nvSpPr>
      <dsp:spPr>
        <a:xfrm>
          <a:off x="0" y="2992440"/>
          <a:ext cx="3360212" cy="74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1" kern="1200" dirty="0"/>
            <a:t>Pipeline I/O: </a:t>
          </a:r>
          <a:r>
            <a:rPr lang="es-MX" sz="1100" b="0" kern="1200" dirty="0"/>
            <a:t>permite leer datos desde su canalización y escribir datos de salida desde su canalización.</a:t>
          </a:r>
          <a:endParaRPr lang="es-PA" sz="1100" b="0" kern="1200" dirty="0"/>
        </a:p>
      </dsp:txBody>
      <dsp:txXfrm>
        <a:off x="0" y="2992440"/>
        <a:ext cx="3360212" cy="7479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A"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D3E05-743A-47AF-B3FA-4CEA2319EA89}" type="datetimeFigureOut">
              <a:rPr lang="es-PA" smtClean="0"/>
              <a:t>01/14/2021</a:t>
            </a:fld>
            <a:endParaRPr lang="es-PA"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A"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A"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D520B-0FE8-407D-8102-A464A0714614}" type="slidenum">
              <a:rPr lang="es-PA" smtClean="0"/>
              <a:t>‹Nº›</a:t>
            </a:fld>
            <a:endParaRPr lang="es-PA" dirty="0"/>
          </a:p>
        </p:txBody>
      </p:sp>
    </p:spTree>
    <p:extLst>
      <p:ext uri="{BB962C8B-B14F-4D97-AF65-F5344CB8AC3E}">
        <p14:creationId xmlns:p14="http://schemas.microsoft.com/office/powerpoint/2010/main" val="428079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eam.apache.org/documentation/programming-guide/#trigger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eam.apache.org/documentation/programming-guide/#watermarks-and-late-dat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loud.google.com/dataflow/docs/reference/sql/streaming-extensions#window_start" TargetMode="External"/><Relationship Id="rId7" Type="http://schemas.openxmlformats.org/officeDocument/2006/relationships/hyperlink" Target="https://cloud.google.com/dataflow/docs/concepts/streaming-pipelines#session-window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cloud.google.com/dataflow/docs/concepts/streaming-pipelines#hopping-windows" TargetMode="External"/><Relationship Id="rId5" Type="http://schemas.openxmlformats.org/officeDocument/2006/relationships/hyperlink" Target="https://cloud.google.com/dataflow/docs/concepts/streaming-pipelines#tumbling-windows" TargetMode="External"/><Relationship Id="rId4" Type="http://schemas.openxmlformats.org/officeDocument/2006/relationships/hyperlink" Target="https://cloud.google.com/dataflow/docs/reference/sql/streaming-extensions#window_end"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BF71F417-8C8C-4C18-BBB0-25024AFA3C4C}" type="slidenum">
              <a:rPr lang="es-PA" smtClean="0"/>
              <a:t>2</a:t>
            </a:fld>
            <a:endParaRPr lang="es-PA"/>
          </a:p>
        </p:txBody>
      </p:sp>
    </p:spTree>
    <p:extLst>
      <p:ext uri="{BB962C8B-B14F-4D97-AF65-F5344CB8AC3E}">
        <p14:creationId xmlns:p14="http://schemas.microsoft.com/office/powerpoint/2010/main" val="2387373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a:lnSpc>
                <a:spcPct val="107000"/>
              </a:lnSpc>
            </a:pPr>
            <a:r>
              <a:rPr lang="es-MX" sz="1800" dirty="0">
                <a:effectLst/>
                <a:latin typeface="Calibri" panose="020F0502020204030204" pitchFamily="34" charset="0"/>
                <a:ea typeface="Calibri" panose="020F0502020204030204" pitchFamily="34" charset="0"/>
                <a:cs typeface="Calibri" panose="020F0502020204030204" pitchFamily="34" charset="0"/>
              </a:rPr>
              <a:t>simple pipeline </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lang="es-MX" sz="1800" dirty="0">
                <a:effectLst/>
                <a:latin typeface="Calibri" panose="020F0502020204030204" pitchFamily="34" charset="0"/>
                <a:ea typeface="Calibri" panose="020F0502020204030204" pitchFamily="34" charset="0"/>
                <a:cs typeface="Calibri" panose="020F0502020204030204" pitchFamily="34" charset="0"/>
              </a:rPr>
              <a:t>Ejemplo a detalle de cómo se construye una canalización en Dataflow. Se toma una </a:t>
            </a:r>
            <a:r>
              <a:rPr lang="es-MX" sz="1800" dirty="0" err="1">
                <a:effectLst/>
                <a:latin typeface="Calibri" panose="020F0502020204030204" pitchFamily="34" charset="0"/>
                <a:ea typeface="Calibri" panose="020F0502020204030204" pitchFamily="34" charset="0"/>
                <a:cs typeface="Calibri" panose="020F0502020204030204" pitchFamily="34" charset="0"/>
              </a:rPr>
              <a:t>Pcollection</a:t>
            </a:r>
            <a:r>
              <a:rPr lang="es-MX" sz="1800" dirty="0">
                <a:effectLst/>
                <a:latin typeface="Calibri" panose="020F0502020204030204" pitchFamily="34" charset="0"/>
                <a:ea typeface="Calibri" panose="020F0502020204030204" pitchFamily="34" charset="0"/>
                <a:cs typeface="Calibri" panose="020F0502020204030204" pitchFamily="34" charset="0"/>
              </a:rPr>
              <a:t> de entrada, a la izquierda, pasarla por tres Ptransforms y obtener la </a:t>
            </a:r>
            <a:r>
              <a:rPr lang="es-MX" sz="1800" dirty="0" err="1">
                <a:effectLst/>
                <a:latin typeface="Calibri" panose="020F0502020204030204" pitchFamily="34" charset="0"/>
                <a:ea typeface="Calibri" panose="020F0502020204030204" pitchFamily="34" charset="0"/>
                <a:cs typeface="Calibri" panose="020F0502020204030204" pitchFamily="34" charset="0"/>
              </a:rPr>
              <a:t>PCollection</a:t>
            </a:r>
            <a:r>
              <a:rPr lang="es-MX" sz="1800" dirty="0">
                <a:effectLst/>
                <a:latin typeface="Calibri" panose="020F0502020204030204" pitchFamily="34" charset="0"/>
                <a:ea typeface="Calibri" panose="020F0502020204030204" pitchFamily="34" charset="0"/>
                <a:cs typeface="Calibri" panose="020F0502020204030204" pitchFamily="34" charset="0"/>
              </a:rPr>
              <a:t> de salida a la derecha </a:t>
            </a:r>
            <a:r>
              <a:rPr lang="es-MX" sz="1800" dirty="0">
                <a:effectLst/>
                <a:latin typeface="Calibri" panose="020F0502020204030204" pitchFamily="34" charset="0"/>
                <a:ea typeface="Times New Roman" panose="02020603050405020304" pitchFamily="18" charset="0"/>
              </a:rPr>
              <a:t>Para el código de Python, como ve aquí, tiene el resultado deseado </a:t>
            </a:r>
            <a:r>
              <a:rPr lang="es-MX" sz="1800" dirty="0" err="1">
                <a:effectLst/>
                <a:latin typeface="Calibri" panose="020F0502020204030204" pitchFamily="34" charset="0"/>
                <a:ea typeface="Times New Roman" panose="02020603050405020304" pitchFamily="18" charset="0"/>
              </a:rPr>
              <a:t>PCollection_outs</a:t>
            </a:r>
            <a:r>
              <a:rPr lang="es-MX" sz="1800" dirty="0">
                <a:effectLst/>
                <a:latin typeface="Calibri" panose="020F0502020204030204" pitchFamily="34" charset="0"/>
                <a:ea typeface="Times New Roman" panose="02020603050405020304" pitchFamily="18" charset="0"/>
              </a:rPr>
              <a:t>, que es igual a la entrada con tres </a:t>
            </a:r>
            <a:r>
              <a:rPr lang="es-MX" sz="1800" dirty="0" err="1">
                <a:effectLst/>
                <a:latin typeface="Calibri" panose="020F0502020204030204" pitchFamily="34" charset="0"/>
                <a:ea typeface="Times New Roman" panose="02020603050405020304" pitchFamily="18" charset="0"/>
              </a:rPr>
              <a:t>PTransforms</a:t>
            </a:r>
            <a:r>
              <a:rPr lang="es-MX" sz="1800" dirty="0">
                <a:effectLst/>
                <a:latin typeface="Calibri" panose="020F0502020204030204" pitchFamily="34" charset="0"/>
                <a:ea typeface="Times New Roman" panose="02020603050405020304" pitchFamily="18" charset="0"/>
              </a:rPr>
              <a:t>. Puede ver que están aplicadas porque Python usa la barra vertical, la línea vertical, cuando aplica la transformación. Recuerde que el orden importa. PTransform_1 viene antes que PTransform_2 y, así, sucesivamente.</a:t>
            </a:r>
            <a:endParaRPr lang="es-PA" sz="1800" dirty="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s-MX" sz="1800" dirty="0">
                <a:effectLst/>
                <a:latin typeface="Calibri" panose="020F0502020204030204" pitchFamily="34" charset="0"/>
                <a:ea typeface="Calibri" panose="020F0502020204030204" pitchFamily="34" charset="0"/>
              </a:rPr>
              <a:t>Observe que hay un resultado después de cada paso de transformación. Solo que no le damos un nombre hasta el final del tercer paso. De nuevo, recuerde que </a:t>
            </a:r>
            <a:r>
              <a:rPr lang="es-MX" sz="1800" dirty="0" err="1">
                <a:effectLst/>
                <a:latin typeface="Calibri" panose="020F0502020204030204" pitchFamily="34" charset="0"/>
                <a:ea typeface="Calibri" panose="020F0502020204030204" pitchFamily="34" charset="0"/>
              </a:rPr>
              <a:t>PCollection_out</a:t>
            </a:r>
            <a:r>
              <a:rPr lang="es-MX" sz="1800" dirty="0">
                <a:effectLst/>
                <a:latin typeface="Calibri" panose="020F0502020204030204" pitchFamily="34" charset="0"/>
                <a:ea typeface="Calibri" panose="020F0502020204030204" pitchFamily="34" charset="0"/>
              </a:rPr>
              <a:t> al final es una colección completamente diferente de la que ingresó. No estamos procesando la entrada </a:t>
            </a:r>
            <a:r>
              <a:rPr lang="es-MX" sz="1800" dirty="0" err="1">
                <a:effectLst/>
                <a:latin typeface="Calibri" panose="020F0502020204030204" pitchFamily="34" charset="0"/>
                <a:ea typeface="Calibri" panose="020F0502020204030204" pitchFamily="34" charset="0"/>
              </a:rPr>
              <a:t>PCollection</a:t>
            </a:r>
            <a:r>
              <a:rPr lang="es-MX" sz="1800" dirty="0">
                <a:effectLst/>
                <a:latin typeface="Calibri" panose="020F0502020204030204" pitchFamily="34" charset="0"/>
                <a:ea typeface="Calibri" panose="020F0502020204030204" pitchFamily="34" charset="0"/>
              </a:rPr>
              <a:t> en su ubicación, sino proporcionando una salida </a:t>
            </a:r>
            <a:r>
              <a:rPr lang="es-MX" sz="1800" dirty="0" err="1">
                <a:effectLst/>
                <a:latin typeface="Calibri" panose="020F0502020204030204" pitchFamily="34" charset="0"/>
                <a:ea typeface="Calibri" panose="020F0502020204030204" pitchFamily="34" charset="0"/>
              </a:rPr>
              <a:t>PCollection</a:t>
            </a:r>
            <a:r>
              <a:rPr lang="es-MX" sz="1800" dirty="0">
                <a:effectLst/>
                <a:latin typeface="Calibri" panose="020F0502020204030204" pitchFamily="34" charset="0"/>
                <a:ea typeface="Calibri" panose="020F0502020204030204" pitchFamily="34" charset="0"/>
              </a:rPr>
              <a:t> transformada nueva que antes no existía. En Java, como se ve aquí, es lo mismo excepto que, en vez de la barra vertical, usamos el método </a:t>
            </a:r>
            <a:r>
              <a:rPr lang="es-MX" sz="1800" dirty="0" err="1">
                <a:effectLst/>
                <a:latin typeface="Calibri" panose="020F0502020204030204" pitchFamily="34" charset="0"/>
                <a:ea typeface="Calibri" panose="020F0502020204030204" pitchFamily="34" charset="0"/>
              </a:rPr>
              <a:t>apply</a:t>
            </a:r>
            <a:r>
              <a:rPr lang="es-MX" sz="1800" dirty="0">
                <a:effectLst/>
                <a:latin typeface="Calibri" panose="020F0502020204030204" pitchFamily="34" charset="0"/>
                <a:ea typeface="Calibri" panose="020F0502020204030204" pitchFamily="34" charset="0"/>
              </a:rPr>
              <a:t> varias veces. </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A" dirty="0"/>
          </a:p>
          <a:p>
            <a:r>
              <a:rPr lang="es-PA" dirty="0" err="1"/>
              <a:t>Branching</a:t>
            </a:r>
            <a:r>
              <a:rPr lang="es-PA" dirty="0"/>
              <a:t> </a:t>
            </a:r>
          </a:p>
          <a:p>
            <a:pPr marL="0" marR="0">
              <a:spcBef>
                <a:spcPts val="0"/>
              </a:spcBef>
              <a:spcAft>
                <a:spcPts val="0"/>
              </a:spcAft>
            </a:pPr>
            <a:r>
              <a:rPr lang="es-MX" sz="1800" dirty="0">
                <a:effectLst/>
                <a:latin typeface="Calibri" panose="020F0502020204030204" pitchFamily="34" charset="0"/>
              </a:rPr>
              <a:t>Si quiere hacer ramificaciones, es decir, hacer dos cosas en una entrada, envíe la misma </a:t>
            </a:r>
            <a:r>
              <a:rPr lang="es-MX" sz="1800" dirty="0" err="1">
                <a:effectLst/>
                <a:latin typeface="Calibri" panose="020F0502020204030204" pitchFamily="34" charset="0"/>
              </a:rPr>
              <a:t>PCollection</a:t>
            </a:r>
            <a:r>
              <a:rPr lang="es-MX" sz="1800" dirty="0">
                <a:effectLst/>
                <a:latin typeface="Calibri" panose="020F0502020204030204" pitchFamily="34" charset="0"/>
              </a:rPr>
              <a:t> a través de dos transformaciones distintas. Como puede ver aquí, solo le dimos a la variable de salida </a:t>
            </a:r>
            <a:r>
              <a:rPr lang="es-MX" sz="1800" dirty="0" err="1">
                <a:effectLst/>
                <a:latin typeface="Calibri" panose="020F0502020204030204" pitchFamily="34" charset="0"/>
              </a:rPr>
              <a:t>PCollection</a:t>
            </a:r>
            <a:r>
              <a:rPr lang="es-MX" sz="1800" dirty="0">
                <a:effectLst/>
                <a:latin typeface="Calibri" panose="020F0502020204030204" pitchFamily="34" charset="0"/>
              </a:rPr>
              <a:t> un nombre diferente en cada caso. tomamos </a:t>
            </a:r>
            <a:r>
              <a:rPr lang="es-MX" sz="1800" dirty="0" err="1">
                <a:effectLst/>
                <a:latin typeface="Calibri" panose="020F0502020204030204" pitchFamily="34" charset="0"/>
              </a:rPr>
              <a:t>PCollection_in</a:t>
            </a:r>
            <a:r>
              <a:rPr lang="es-MX" sz="1800" dirty="0">
                <a:effectLst/>
                <a:latin typeface="Calibri" panose="020F0502020204030204" pitchFamily="34" charset="0"/>
              </a:rPr>
              <a:t> y pasamos la colección por PTransform_1 y PTransform_2 en paralelo. El resultado en el primer caso se almacena como PCollection_out_1 y, en el segundo, como PCollection_out_2. Lo que vimos hasta ahora es la parte intermedia de una canalización. </a:t>
            </a:r>
          </a:p>
          <a:p>
            <a:pPr algn="l"/>
            <a:r>
              <a:rPr lang="es-MX" sz="1800" dirty="0">
                <a:effectLst/>
                <a:latin typeface="Calibri" panose="020F0502020204030204" pitchFamily="34" charset="0"/>
              </a:rPr>
              <a:t> </a:t>
            </a:r>
            <a:r>
              <a:rPr lang="es-MX" b="0" i="0" dirty="0">
                <a:solidFill>
                  <a:srgbClr val="292929"/>
                </a:solidFill>
                <a:effectLst/>
                <a:latin typeface="charter"/>
              </a:rPr>
              <a:t>Si se requiere hacer ramificaciones, se envía la misma </a:t>
            </a:r>
            <a:r>
              <a:rPr lang="es-MX" b="0" i="0" dirty="0" err="1">
                <a:solidFill>
                  <a:srgbClr val="292929"/>
                </a:solidFill>
                <a:effectLst/>
                <a:latin typeface="charter"/>
              </a:rPr>
              <a:t>PCollection</a:t>
            </a:r>
            <a:r>
              <a:rPr lang="es-MX" b="0" i="0" dirty="0">
                <a:solidFill>
                  <a:srgbClr val="292929"/>
                </a:solidFill>
                <a:effectLst/>
                <a:latin typeface="charter"/>
              </a:rPr>
              <a:t>, a través de dos transformaciones diferentes. Se le da un nombre a cada </a:t>
            </a:r>
            <a:r>
              <a:rPr lang="es-MX" b="0" i="0" dirty="0" err="1">
                <a:solidFill>
                  <a:srgbClr val="292929"/>
                </a:solidFill>
                <a:effectLst/>
                <a:latin typeface="charter"/>
              </a:rPr>
              <a:t>salida,y</a:t>
            </a:r>
            <a:r>
              <a:rPr lang="es-MX" b="0" i="0" dirty="0">
                <a:solidFill>
                  <a:srgbClr val="292929"/>
                </a:solidFill>
                <a:effectLst/>
                <a:latin typeface="charter"/>
              </a:rPr>
              <a:t> después se lo puede utilizar al resto del programa.</a:t>
            </a:r>
          </a:p>
          <a:p>
            <a:pPr algn="l"/>
            <a:r>
              <a:rPr lang="es-MX" b="0" i="0" dirty="0">
                <a:solidFill>
                  <a:srgbClr val="333333"/>
                </a:solidFill>
                <a:effectLst/>
                <a:latin typeface="roboto"/>
              </a:rPr>
              <a:t>Ramificación de colecciones de PC</a:t>
            </a:r>
          </a:p>
          <a:p>
            <a:pPr algn="l"/>
            <a:r>
              <a:rPr lang="es-MX" b="0" i="0" dirty="0">
                <a:solidFill>
                  <a:srgbClr val="333333"/>
                </a:solidFill>
                <a:effectLst/>
                <a:latin typeface="roboto"/>
              </a:rPr>
              <a:t>Es importante comprender que las transformaciones no consumen correos </a:t>
            </a:r>
            <a:r>
              <a:rPr lang="es-MX" b="0" i="0" dirty="0" err="1">
                <a:solidFill>
                  <a:srgbClr val="333333"/>
                </a:solidFill>
                <a:effectLst/>
                <a:latin typeface="roboto"/>
              </a:rPr>
              <a:t>PCollectionelectrónicos</a:t>
            </a:r>
            <a:r>
              <a:rPr lang="es-MX" b="0" i="0" dirty="0">
                <a:solidFill>
                  <a:srgbClr val="333333"/>
                </a:solidFill>
                <a:effectLst/>
                <a:latin typeface="roboto"/>
              </a:rPr>
              <a:t>; en su lugar, consideran cada elemento individual de a </a:t>
            </a:r>
            <a:r>
              <a:rPr lang="es-MX" b="0" i="0" dirty="0" err="1">
                <a:solidFill>
                  <a:srgbClr val="333333"/>
                </a:solidFill>
                <a:effectLst/>
                <a:latin typeface="roboto"/>
              </a:rPr>
              <a:t>PCollectiony</a:t>
            </a:r>
            <a:r>
              <a:rPr lang="es-MX" b="0" i="0" dirty="0">
                <a:solidFill>
                  <a:srgbClr val="333333"/>
                </a:solidFill>
                <a:effectLst/>
                <a:latin typeface="roboto"/>
              </a:rPr>
              <a:t> crean uno nuevo </a:t>
            </a:r>
            <a:r>
              <a:rPr lang="es-MX" b="0" i="0" dirty="0" err="1">
                <a:solidFill>
                  <a:srgbClr val="333333"/>
                </a:solidFill>
                <a:effectLst/>
                <a:latin typeface="roboto"/>
              </a:rPr>
              <a:t>PCollectioncomo</a:t>
            </a:r>
            <a:r>
              <a:rPr lang="es-MX" b="0" i="0" dirty="0">
                <a:solidFill>
                  <a:srgbClr val="333333"/>
                </a:solidFill>
                <a:effectLst/>
                <a:latin typeface="roboto"/>
              </a:rPr>
              <a:t> salida. De esta manera, puede hacer diferentes cosas con diferentes elementos en el mismo </a:t>
            </a:r>
            <a:r>
              <a:rPr lang="es-MX" b="0" i="0" dirty="0" err="1">
                <a:solidFill>
                  <a:srgbClr val="333333"/>
                </a:solidFill>
                <a:effectLst/>
                <a:latin typeface="roboto"/>
              </a:rPr>
              <a:t>PCollection</a:t>
            </a:r>
            <a:r>
              <a:rPr lang="es-MX" b="0" i="0" dirty="0">
                <a:solidFill>
                  <a:srgbClr val="333333"/>
                </a:solidFill>
                <a:effectLst/>
                <a:latin typeface="roboto"/>
              </a:rPr>
              <a:t>.</a:t>
            </a:r>
          </a:p>
          <a:p>
            <a:pPr algn="l"/>
            <a:r>
              <a:rPr lang="es-MX" b="0" i="0" dirty="0">
                <a:solidFill>
                  <a:srgbClr val="333333"/>
                </a:solidFill>
                <a:effectLst/>
                <a:latin typeface="roboto"/>
              </a:rPr>
              <a:t>Varias transformaciones procesan la misma </a:t>
            </a:r>
            <a:r>
              <a:rPr lang="es-MX" b="0" i="0" dirty="0" err="1">
                <a:solidFill>
                  <a:srgbClr val="333333"/>
                </a:solidFill>
                <a:effectLst/>
                <a:latin typeface="roboto"/>
              </a:rPr>
              <a:t>PCollection</a:t>
            </a:r>
            <a:endParaRPr lang="es-MX" b="0" i="0" dirty="0">
              <a:solidFill>
                <a:srgbClr val="333333"/>
              </a:solidFill>
              <a:effectLst/>
              <a:latin typeface="roboto"/>
            </a:endParaRPr>
          </a:p>
          <a:p>
            <a:pPr algn="l"/>
            <a:r>
              <a:rPr lang="es-MX" b="0" i="0" dirty="0">
                <a:solidFill>
                  <a:srgbClr val="333333"/>
                </a:solidFill>
                <a:effectLst/>
                <a:latin typeface="roboto"/>
              </a:rPr>
              <a:t>Puede usar lo mismo </a:t>
            </a:r>
            <a:r>
              <a:rPr lang="es-MX" b="0" i="0" dirty="0" err="1">
                <a:solidFill>
                  <a:srgbClr val="333333"/>
                </a:solidFill>
                <a:effectLst/>
                <a:latin typeface="roboto"/>
              </a:rPr>
              <a:t>PCollectioncomo</a:t>
            </a:r>
            <a:r>
              <a:rPr lang="es-MX" b="0" i="0" dirty="0">
                <a:solidFill>
                  <a:srgbClr val="333333"/>
                </a:solidFill>
                <a:effectLst/>
                <a:latin typeface="roboto"/>
              </a:rPr>
              <a:t> entrada para múltiples transformaciones sin consumir la entrada ni alterarla.</a:t>
            </a:r>
          </a:p>
          <a:p>
            <a:pPr algn="l"/>
            <a:r>
              <a:rPr lang="es-MX" b="0" i="0" dirty="0">
                <a:solidFill>
                  <a:srgbClr val="333333"/>
                </a:solidFill>
                <a:effectLst/>
                <a:latin typeface="roboto"/>
              </a:rPr>
              <a:t>La tubería de la figura 2 es una tubería ramificada. La canalización lee su entrada (nombres representados como cadenas) de una tabla de base de datos y crea una </a:t>
            </a:r>
            <a:r>
              <a:rPr lang="es-MX" b="0" i="0" dirty="0" err="1">
                <a:solidFill>
                  <a:srgbClr val="333333"/>
                </a:solidFill>
                <a:effectLst/>
                <a:latin typeface="roboto"/>
              </a:rPr>
              <a:t>PCollectionde</a:t>
            </a:r>
            <a:r>
              <a:rPr lang="es-MX" b="0" i="0" dirty="0">
                <a:solidFill>
                  <a:srgbClr val="333333"/>
                </a:solidFill>
                <a:effectLst/>
                <a:latin typeface="roboto"/>
              </a:rPr>
              <a:t> las filas de la tabla. Luego, la canalización aplica múltiples transformaciones a la </a:t>
            </a:r>
            <a:r>
              <a:rPr lang="es-MX" b="1" i="0" dirty="0">
                <a:solidFill>
                  <a:srgbClr val="333333"/>
                </a:solidFill>
                <a:effectLst/>
                <a:latin typeface="roboto"/>
              </a:rPr>
              <a:t>misma</a:t>
            </a:r>
            <a:r>
              <a:rPr lang="es-MX" b="0" i="0" dirty="0">
                <a:solidFill>
                  <a:srgbClr val="333333"/>
                </a:solidFill>
                <a:effectLst/>
                <a:latin typeface="roboto"/>
              </a:rPr>
              <a:t> </a:t>
            </a:r>
            <a:r>
              <a:rPr lang="es-MX" b="0" i="0" dirty="0" err="1">
                <a:solidFill>
                  <a:srgbClr val="333333"/>
                </a:solidFill>
                <a:effectLst/>
                <a:latin typeface="roboto"/>
              </a:rPr>
              <a:t>PCollection</a:t>
            </a:r>
            <a:r>
              <a:rPr lang="es-MX" b="0" i="0" dirty="0">
                <a:solidFill>
                  <a:srgbClr val="333333"/>
                </a:solidFill>
                <a:effectLst/>
                <a:latin typeface="roboto"/>
              </a:rPr>
              <a:t> . </a:t>
            </a:r>
            <a:r>
              <a:rPr lang="es-MX" b="0" i="0" dirty="0" err="1">
                <a:solidFill>
                  <a:srgbClr val="333333"/>
                </a:solidFill>
                <a:effectLst/>
                <a:latin typeface="roboto"/>
              </a:rPr>
              <a:t>Transform</a:t>
            </a:r>
            <a:r>
              <a:rPr lang="es-MX" b="0" i="0" dirty="0">
                <a:solidFill>
                  <a:srgbClr val="333333"/>
                </a:solidFill>
                <a:effectLst/>
                <a:latin typeface="roboto"/>
              </a:rPr>
              <a:t> A extrae todos los nombres </a:t>
            </a:r>
            <a:r>
              <a:rPr lang="es-MX" b="0" i="0" dirty="0" err="1">
                <a:solidFill>
                  <a:srgbClr val="333333"/>
                </a:solidFill>
                <a:effectLst/>
                <a:latin typeface="roboto"/>
              </a:rPr>
              <a:t>PCollectionque</a:t>
            </a:r>
            <a:r>
              <a:rPr lang="es-MX" b="0" i="0" dirty="0">
                <a:solidFill>
                  <a:srgbClr val="333333"/>
                </a:solidFill>
                <a:effectLst/>
                <a:latin typeface="roboto"/>
              </a:rPr>
              <a:t> comienzan con la letra 'A', y </a:t>
            </a:r>
            <a:r>
              <a:rPr lang="es-MX" b="0" i="0" dirty="0" err="1">
                <a:solidFill>
                  <a:srgbClr val="333333"/>
                </a:solidFill>
                <a:effectLst/>
                <a:latin typeface="roboto"/>
              </a:rPr>
              <a:t>Transform</a:t>
            </a:r>
            <a:r>
              <a:rPr lang="es-MX" b="0" i="0" dirty="0">
                <a:solidFill>
                  <a:srgbClr val="333333"/>
                </a:solidFill>
                <a:effectLst/>
                <a:latin typeface="roboto"/>
              </a:rPr>
              <a:t> B extrae todos los nombres </a:t>
            </a:r>
            <a:r>
              <a:rPr lang="es-MX" b="0" i="0" dirty="0" err="1">
                <a:solidFill>
                  <a:srgbClr val="333333"/>
                </a:solidFill>
                <a:effectLst/>
                <a:latin typeface="roboto"/>
              </a:rPr>
              <a:t>PCollectionque</a:t>
            </a:r>
            <a:r>
              <a:rPr lang="es-MX" b="0" i="0" dirty="0">
                <a:solidFill>
                  <a:srgbClr val="333333"/>
                </a:solidFill>
                <a:effectLst/>
                <a:latin typeface="roboto"/>
              </a:rPr>
              <a:t> comienzan con la letra 'B'. Ambas transformadas A y B tienen la misma entrada </a:t>
            </a:r>
            <a:r>
              <a:rPr lang="es-MX" b="0" i="0" dirty="0" err="1">
                <a:solidFill>
                  <a:srgbClr val="333333"/>
                </a:solidFill>
                <a:effectLst/>
                <a:latin typeface="roboto"/>
              </a:rPr>
              <a:t>PCollection</a:t>
            </a:r>
            <a:r>
              <a:rPr lang="es-MX" b="0" i="0" dirty="0">
                <a:solidFill>
                  <a:srgbClr val="333333"/>
                </a:solidFill>
                <a:effectLst/>
                <a:latin typeface="roboto"/>
              </a:rPr>
              <a:t>.</a:t>
            </a:r>
          </a:p>
          <a:p>
            <a:pPr algn="l"/>
            <a:endParaRPr lang="es-MX" b="0" i="0" dirty="0">
              <a:solidFill>
                <a:srgbClr val="333333"/>
              </a:solidFill>
              <a:effectLst/>
              <a:latin typeface="roboto"/>
            </a:endParaRPr>
          </a:p>
          <a:p>
            <a:pPr algn="l"/>
            <a:r>
              <a:rPr lang="es-MX" b="0" i="0" dirty="0">
                <a:solidFill>
                  <a:srgbClr val="333333"/>
                </a:solidFill>
                <a:effectLst/>
                <a:latin typeface="roboto"/>
              </a:rPr>
              <a:t>as transformaciones compuestas son particularmente útiles para construir una secuencia reutilizable de pasos simples que se usan en muchos lugares diferentes.</a:t>
            </a:r>
          </a:p>
          <a:p>
            <a:br>
              <a:rPr lang="es-MX" dirty="0"/>
            </a:br>
            <a:endParaRPr lang="es-MX" b="0" i="0" dirty="0">
              <a:solidFill>
                <a:srgbClr val="333333"/>
              </a:solidFill>
              <a:effectLst/>
              <a:latin typeface="roboto"/>
            </a:endParaRPr>
          </a:p>
          <a:p>
            <a:r>
              <a:rPr lang="es-MX" dirty="0"/>
              <a:t>Referencia https://beam.apache.org/documentation/pipelines/design-your-pipeline/</a:t>
            </a:r>
            <a:br>
              <a:rPr lang="es-MX" dirty="0"/>
            </a:br>
            <a:br>
              <a:rPr lang="es-MX" dirty="0"/>
            </a:b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12</a:t>
            </a:fld>
            <a:endParaRPr lang="es-PA"/>
          </a:p>
        </p:txBody>
      </p:sp>
    </p:spTree>
    <p:extLst>
      <p:ext uri="{BB962C8B-B14F-4D97-AF65-F5344CB8AC3E}">
        <p14:creationId xmlns:p14="http://schemas.microsoft.com/office/powerpoint/2010/main" val="1491785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14</a:t>
            </a:fld>
            <a:endParaRPr lang="es-PA"/>
          </a:p>
        </p:txBody>
      </p:sp>
    </p:spTree>
    <p:extLst>
      <p:ext uri="{BB962C8B-B14F-4D97-AF65-F5344CB8AC3E}">
        <p14:creationId xmlns:p14="http://schemas.microsoft.com/office/powerpoint/2010/main" val="3034735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a:effectLst/>
                <a:latin typeface="Calibri" panose="020F0502020204030204" pitchFamily="34" charset="0"/>
              </a:rPr>
              <a:t>Ejemplo 2</a:t>
            </a:r>
          </a:p>
          <a:p>
            <a:r>
              <a:rPr lang="es-MX" sz="1800" dirty="0">
                <a:effectLst/>
                <a:latin typeface="Calibri" panose="020F0502020204030204" pitchFamily="34" charset="0"/>
              </a:rPr>
              <a:t>Puede usarlo para hacer procesamientos simples o complejos sobre cada elemento o sobre ciertos elementos de una </a:t>
            </a:r>
            <a:r>
              <a:rPr lang="es-MX" sz="1800" dirty="0" err="1">
                <a:effectLst/>
                <a:latin typeface="Calibri" panose="020F0502020204030204" pitchFamily="34" charset="0"/>
              </a:rPr>
              <a:t>PCollection</a:t>
            </a:r>
            <a:r>
              <a:rPr lang="es-MX" sz="1800" dirty="0">
                <a:effectLst/>
                <a:latin typeface="Calibri" panose="020F0502020204030204" pitchFamily="34" charset="0"/>
              </a:rPr>
              <a:t> y mostrar los resultados como una </a:t>
            </a:r>
            <a:r>
              <a:rPr lang="es-MX" sz="1800" dirty="0" err="1">
                <a:effectLst/>
                <a:latin typeface="Calibri" panose="020F0502020204030204" pitchFamily="34" charset="0"/>
              </a:rPr>
              <a:t>PCollection</a:t>
            </a:r>
            <a:r>
              <a:rPr lang="es-MX" sz="1800" dirty="0">
                <a:effectLst/>
                <a:latin typeface="Calibri" panose="020F0502020204030204" pitchFamily="34" charset="0"/>
              </a:rPr>
              <a:t> nueva. Al aplicar una transformación de </a:t>
            </a:r>
            <a:r>
              <a:rPr lang="es-MX" sz="1800" dirty="0" err="1">
                <a:effectLst/>
                <a:latin typeface="Calibri" panose="020F0502020204030204" pitchFamily="34" charset="0"/>
              </a:rPr>
              <a:t>ParDo</a:t>
            </a:r>
            <a:r>
              <a:rPr lang="es-MX" sz="1800" dirty="0">
                <a:effectLst/>
                <a:latin typeface="Calibri" panose="020F0502020204030204" pitchFamily="34" charset="0"/>
              </a:rPr>
              <a:t>, debe proporcionar el código de usuario mediante un objeto </a:t>
            </a:r>
            <a:r>
              <a:rPr lang="es-MX" sz="1800" dirty="0" err="1">
                <a:effectLst/>
                <a:latin typeface="Calibri" panose="020F0502020204030204" pitchFamily="34" charset="0"/>
              </a:rPr>
              <a:t>DoFn</a:t>
            </a:r>
            <a:r>
              <a:rPr lang="es-MX" sz="1800" dirty="0">
                <a:effectLst/>
                <a:latin typeface="Calibri" panose="020F0502020204030204" pitchFamily="34" charset="0"/>
              </a:rPr>
              <a:t>, donde la función de tarea es una clase SDK de Beam que define una función de procesamiento distribuido. Su código de función de tarea debe ser </a:t>
            </a:r>
            <a:r>
              <a:rPr lang="es-MX" sz="1800" dirty="0" err="1">
                <a:effectLst/>
                <a:latin typeface="Calibri" panose="020F0502020204030204" pitchFamily="34" charset="0"/>
              </a:rPr>
              <a:t>serializable</a:t>
            </a:r>
            <a:r>
              <a:rPr lang="es-MX" sz="1800" dirty="0">
                <a:effectLst/>
                <a:latin typeface="Calibri" panose="020F0502020204030204" pitchFamily="34" charset="0"/>
              </a:rPr>
              <a:t> y seguro para los subprocesos y tener elementos potentes. En este ejemplo, solo contamos la cantidad de palabras en una línea y mostramos la longitud de la línea. Las transformaciones siempre trabajarán en un elemento a la vez.</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15</a:t>
            </a:fld>
            <a:endParaRPr lang="es-PA"/>
          </a:p>
        </p:txBody>
      </p:sp>
    </p:spTree>
    <p:extLst>
      <p:ext uri="{BB962C8B-B14F-4D97-AF65-F5344CB8AC3E}">
        <p14:creationId xmlns:p14="http://schemas.microsoft.com/office/powerpoint/2010/main" val="3957333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MX" sz="1800" dirty="0">
                <a:effectLst/>
                <a:latin typeface="Calibri" panose="020F0502020204030204" pitchFamily="34" charset="0"/>
              </a:rPr>
              <a:t> </a:t>
            </a:r>
          </a:p>
          <a:p>
            <a:pPr marL="0" marR="0">
              <a:spcBef>
                <a:spcPts val="0"/>
              </a:spcBef>
              <a:spcAft>
                <a:spcPts val="0"/>
              </a:spcAft>
            </a:pPr>
            <a:r>
              <a:rPr lang="es-MX" sz="1800" dirty="0">
                <a:effectLst/>
                <a:latin typeface="Calibri" panose="020F0502020204030204" pitchFamily="34" charset="0"/>
              </a:rPr>
              <a:t> </a:t>
            </a:r>
          </a:p>
          <a:p>
            <a:pPr marL="0" marR="0">
              <a:spcBef>
                <a:spcPts val="0"/>
              </a:spcBef>
              <a:spcAft>
                <a:spcPts val="0"/>
              </a:spcAft>
            </a:pPr>
            <a:r>
              <a:rPr lang="es-MX" sz="1800" dirty="0">
                <a:effectLst/>
                <a:latin typeface="Calibri" panose="020F0502020204030204" pitchFamily="34" charset="0"/>
              </a:rPr>
              <a:t> aquí vemos cómo se ve en Python. Este conjunto de pasos es un subgrafo de nuestro grafo general. Primero, las palabras se ejecutan en la función </a:t>
            </a:r>
            <a:r>
              <a:rPr lang="es-MX" sz="1800" dirty="0" err="1">
                <a:effectLst/>
                <a:latin typeface="Calibri" panose="020F0502020204030204" pitchFamily="34" charset="0"/>
              </a:rPr>
              <a:t>Map</a:t>
            </a:r>
            <a:r>
              <a:rPr lang="es-MX" sz="1800" dirty="0">
                <a:effectLst/>
                <a:latin typeface="Calibri" panose="020F0502020204030204" pitchFamily="34" charset="0"/>
              </a:rPr>
              <a:t> para obtener la longitud y, luego, se combinan para calcular la longitud total en el conjunto de datos. Si quisiéramos saber si una palabra es más corta o larga que el promedio, debemos calcular la longitud promedio realizando estos pasos. Luego, toda esta rama puede enviarse a este método. Eso es lo que crea la vista, que es estática y, luego, está disponible para que los nodos trabajadores la usen después. Eso que se ve aquí es una entrada complementaria. </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16</a:t>
            </a:fld>
            <a:endParaRPr lang="es-PA"/>
          </a:p>
        </p:txBody>
      </p:sp>
    </p:spTree>
    <p:extLst>
      <p:ext uri="{BB962C8B-B14F-4D97-AF65-F5344CB8AC3E}">
        <p14:creationId xmlns:p14="http://schemas.microsoft.com/office/powerpoint/2010/main" val="2549577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a:effectLst/>
                <a:latin typeface="Calibri" panose="020F0502020204030204" pitchFamily="34" charset="0"/>
              </a:rPr>
              <a:t>Ejemplo 2</a:t>
            </a:r>
          </a:p>
          <a:p>
            <a:r>
              <a:rPr lang="es-MX" sz="1800" dirty="0">
                <a:effectLst/>
                <a:latin typeface="Calibri" panose="020F0502020204030204" pitchFamily="34" charset="0"/>
              </a:rPr>
              <a:t>Puede usarlo para hacer procesamientos simples o complejos sobre cada elemento o sobre ciertos elementos de una </a:t>
            </a:r>
            <a:r>
              <a:rPr lang="es-MX" sz="1800" dirty="0" err="1">
                <a:effectLst/>
                <a:latin typeface="Calibri" panose="020F0502020204030204" pitchFamily="34" charset="0"/>
              </a:rPr>
              <a:t>PCollection</a:t>
            </a:r>
            <a:r>
              <a:rPr lang="es-MX" sz="1800" dirty="0">
                <a:effectLst/>
                <a:latin typeface="Calibri" panose="020F0502020204030204" pitchFamily="34" charset="0"/>
              </a:rPr>
              <a:t> y mostrar los resultados como una </a:t>
            </a:r>
            <a:r>
              <a:rPr lang="es-MX" sz="1800" dirty="0" err="1">
                <a:effectLst/>
                <a:latin typeface="Calibri" panose="020F0502020204030204" pitchFamily="34" charset="0"/>
              </a:rPr>
              <a:t>PCollection</a:t>
            </a:r>
            <a:r>
              <a:rPr lang="es-MX" sz="1800" dirty="0">
                <a:effectLst/>
                <a:latin typeface="Calibri" panose="020F0502020204030204" pitchFamily="34" charset="0"/>
              </a:rPr>
              <a:t> nueva. Al aplicar una transformación de </a:t>
            </a:r>
            <a:r>
              <a:rPr lang="es-MX" sz="1800" dirty="0" err="1">
                <a:effectLst/>
                <a:latin typeface="Calibri" panose="020F0502020204030204" pitchFamily="34" charset="0"/>
              </a:rPr>
              <a:t>ParDo</a:t>
            </a:r>
            <a:r>
              <a:rPr lang="es-MX" sz="1800" dirty="0">
                <a:effectLst/>
                <a:latin typeface="Calibri" panose="020F0502020204030204" pitchFamily="34" charset="0"/>
              </a:rPr>
              <a:t>, debe proporcionar el código de usuario mediante un objeto </a:t>
            </a:r>
            <a:r>
              <a:rPr lang="es-MX" sz="1800" dirty="0" err="1">
                <a:effectLst/>
                <a:latin typeface="Calibri" panose="020F0502020204030204" pitchFamily="34" charset="0"/>
              </a:rPr>
              <a:t>DoFn</a:t>
            </a:r>
            <a:r>
              <a:rPr lang="es-MX" sz="1800" dirty="0">
                <a:effectLst/>
                <a:latin typeface="Calibri" panose="020F0502020204030204" pitchFamily="34" charset="0"/>
              </a:rPr>
              <a:t>, donde la función de tarea es una clase SDK de Beam que define una función de procesamiento distribuido. Su código de función de tarea debe ser </a:t>
            </a:r>
            <a:r>
              <a:rPr lang="es-MX" sz="1800" dirty="0" err="1">
                <a:effectLst/>
                <a:latin typeface="Calibri" panose="020F0502020204030204" pitchFamily="34" charset="0"/>
              </a:rPr>
              <a:t>serializable</a:t>
            </a:r>
            <a:r>
              <a:rPr lang="es-MX" sz="1800" dirty="0">
                <a:effectLst/>
                <a:latin typeface="Calibri" panose="020F0502020204030204" pitchFamily="34" charset="0"/>
              </a:rPr>
              <a:t> y seguro para los subprocesos y tener elementos potentes. En este ejemplo, solo contamos la cantidad de palabras en una línea y mostramos la longitud de la línea. Las transformaciones siempre trabajarán en un elemento a la vez.</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17</a:t>
            </a:fld>
            <a:endParaRPr lang="es-PA"/>
          </a:p>
        </p:txBody>
      </p:sp>
    </p:spTree>
    <p:extLst>
      <p:ext uri="{BB962C8B-B14F-4D97-AF65-F5344CB8AC3E}">
        <p14:creationId xmlns:p14="http://schemas.microsoft.com/office/powerpoint/2010/main" val="867080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rPr>
              <a:t> Agrupa los resultados de varias </a:t>
            </a:r>
            <a:r>
              <a:rPr lang="es-MX" sz="1800" dirty="0" err="1">
                <a:effectLst/>
                <a:latin typeface="Calibri" panose="020F0502020204030204" pitchFamily="34" charset="0"/>
              </a:rPr>
              <a:t>PCollections</a:t>
            </a:r>
            <a:r>
              <a:rPr lang="es-MX" sz="1800" dirty="0">
                <a:effectLst/>
                <a:latin typeface="Calibri" panose="020F0502020204030204" pitchFamily="34" charset="0"/>
              </a:rPr>
              <a:t> por clave. Por ejemplo, la salida KV, finaliza el resultado K de KW con una iteración de V y una de W. </a:t>
            </a:r>
            <a:r>
              <a:rPr lang="es-MX" sz="1800" dirty="0" err="1">
                <a:effectLst/>
                <a:latin typeface="Calibri" panose="020F0502020204030204" pitchFamily="34" charset="0"/>
              </a:rPr>
              <a:t>CoGroupByKey</a:t>
            </a:r>
            <a:r>
              <a:rPr lang="es-MX" sz="1800" dirty="0">
                <a:effectLst/>
                <a:latin typeface="Calibri" panose="020F0502020204030204" pitchFamily="34" charset="0"/>
              </a:rPr>
              <a:t> lleva a cabo una unión relacional de dos o más </a:t>
            </a:r>
            <a:r>
              <a:rPr lang="es-MX" sz="1800" dirty="0" err="1">
                <a:effectLst/>
                <a:latin typeface="Calibri" panose="020F0502020204030204" pitchFamily="34" charset="0"/>
              </a:rPr>
              <a:t>PCollections</a:t>
            </a:r>
            <a:r>
              <a:rPr lang="es-MX" sz="1800" dirty="0">
                <a:effectLst/>
                <a:latin typeface="Calibri" panose="020F0502020204030204" pitchFamily="34" charset="0"/>
              </a:rPr>
              <a:t> de clave-valor que tienen el mismo tipo de clave.</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18</a:t>
            </a:fld>
            <a:endParaRPr lang="es-PA"/>
          </a:p>
        </p:txBody>
      </p:sp>
    </p:spTree>
    <p:extLst>
      <p:ext uri="{BB962C8B-B14F-4D97-AF65-F5344CB8AC3E}">
        <p14:creationId xmlns:p14="http://schemas.microsoft.com/office/powerpoint/2010/main" val="416853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MX" sz="1800" dirty="0">
                <a:effectLst/>
                <a:latin typeface="Calibri" panose="020F0502020204030204" pitchFamily="34" charset="0"/>
              </a:rPr>
              <a:t>Combine se usa para combinar colecciones de elementos o valores en sus datos. Combine tiene variantes que trabajan en </a:t>
            </a:r>
            <a:r>
              <a:rPr lang="es-MX" sz="1800" dirty="0" err="1">
                <a:effectLst/>
                <a:latin typeface="Calibri" panose="020F0502020204030204" pitchFamily="34" charset="0"/>
              </a:rPr>
              <a:t>PCollections</a:t>
            </a:r>
            <a:r>
              <a:rPr lang="es-MX" sz="1800" dirty="0">
                <a:effectLst/>
                <a:latin typeface="Calibri" panose="020F0502020204030204" pitchFamily="34" charset="0"/>
              </a:rPr>
              <a:t> enteras y algunas que combinan los valores para cada clave y </a:t>
            </a:r>
            <a:r>
              <a:rPr lang="es-MX" sz="1800" dirty="0" err="1">
                <a:effectLst/>
                <a:latin typeface="Calibri" panose="020F0502020204030204" pitchFamily="34" charset="0"/>
              </a:rPr>
              <a:t>PCollection</a:t>
            </a:r>
            <a:r>
              <a:rPr lang="es-MX" sz="1800" dirty="0">
                <a:effectLst/>
                <a:latin typeface="Calibri" panose="020F0502020204030204" pitchFamily="34" charset="0"/>
              </a:rPr>
              <a:t> de los pares clave-valor.</a:t>
            </a:r>
          </a:p>
          <a:p>
            <a:pPr marL="0" marR="0">
              <a:spcBef>
                <a:spcPts val="0"/>
              </a:spcBef>
              <a:spcAft>
                <a:spcPts val="0"/>
              </a:spcAft>
            </a:pPr>
            <a:r>
              <a:rPr lang="es-MX" sz="1800" dirty="0" err="1">
                <a:effectLst/>
                <a:latin typeface="Calibri" panose="020F0502020204030204" pitchFamily="34" charset="0"/>
              </a:rPr>
              <a:t>CombineGloballyfn</a:t>
            </a:r>
            <a:r>
              <a:rPr lang="es-MX" sz="1800" dirty="0">
                <a:effectLst/>
                <a:latin typeface="Calibri" panose="020F0502020204030204" pitchFamily="34" charset="0"/>
              </a:rPr>
              <a:t> reduce una </a:t>
            </a:r>
            <a:r>
              <a:rPr lang="es-MX" sz="1800" dirty="0" err="1">
                <a:effectLst/>
                <a:latin typeface="Calibri" panose="020F0502020204030204" pitchFamily="34" charset="0"/>
              </a:rPr>
              <a:t>PCollection</a:t>
            </a:r>
            <a:r>
              <a:rPr lang="es-MX" sz="1800" dirty="0">
                <a:effectLst/>
                <a:latin typeface="Calibri" panose="020F0502020204030204" pitchFamily="34" charset="0"/>
              </a:rPr>
              <a:t> a un valor único al aplicar la FN o función. </a:t>
            </a:r>
            <a:r>
              <a:rPr lang="es-MX" sz="1800" dirty="0" err="1">
                <a:effectLst/>
                <a:latin typeface="Calibri" panose="020F0502020204030204" pitchFamily="34" charset="0"/>
              </a:rPr>
              <a:t>CombinePerKey</a:t>
            </a:r>
            <a:r>
              <a:rPr lang="es-MX" sz="1800" dirty="0">
                <a:effectLst/>
                <a:latin typeface="Calibri" panose="020F0502020204030204" pitchFamily="34" charset="0"/>
              </a:rPr>
              <a:t> es similar a </a:t>
            </a:r>
            <a:r>
              <a:rPr lang="es-MX" sz="1800" dirty="0" err="1">
                <a:effectLst/>
                <a:latin typeface="Calibri" panose="020F0502020204030204" pitchFamily="34" charset="0"/>
              </a:rPr>
              <a:t>GroupByKey</a:t>
            </a:r>
            <a:r>
              <a:rPr lang="es-MX" sz="1800" dirty="0">
                <a:effectLst/>
                <a:latin typeface="Calibri" panose="020F0502020204030204" pitchFamily="34" charset="0"/>
              </a:rPr>
              <a:t>, pero combina los valores por medio de una función combinada o llamada que toma un iterable como suma o máximo. Si aplica una transformación de combinación, debe proporcionar la función que contiene la lógica para combinar los elementos o valores. Hay funciones combinadas compiladas con anterioridad para operaciones de combinación numérica comunes, como suma, mínimo y máximo. A menudo, se implementan operaciones de combinación simple, como las sumas, como una función simple. Las operaciones más complejas pueden requerir que cree una subclase de una función de combinación con un tipo de acumulación distinto del sitio de entrada o salida. </a:t>
            </a:r>
          </a:p>
          <a:p>
            <a:pPr marL="0" marR="0">
              <a:spcBef>
                <a:spcPts val="0"/>
              </a:spcBef>
              <a:spcAft>
                <a:spcPts val="0"/>
              </a:spcAft>
            </a:pPr>
            <a:r>
              <a:rPr lang="es-MX" sz="1800" dirty="0">
                <a:effectLst/>
                <a:latin typeface="Calibri" panose="020F0502020204030204" pitchFamily="34" charset="0"/>
              </a:rPr>
              <a:t>La función de combinación debería ser conmutativa y asociativa ya que no la invocan siempre una vez en todos los valores de una clave dada. Como los datos de entrada, incluido el grupo de valores, pueden distribuirse en varios trabajadores, la función de combinación puede llamarse varias veces para realizar múltiples combinaciones en subconjuntos del grupo de valor.</a:t>
            </a:r>
          </a:p>
          <a:p>
            <a:pPr algn="l"/>
            <a:r>
              <a:rPr lang="es-MX" sz="2800" b="0" i="0" dirty="0">
                <a:solidFill>
                  <a:srgbClr val="333333"/>
                </a:solidFill>
                <a:effectLst/>
                <a:latin typeface="roboto"/>
              </a:rPr>
              <a:t>4.2.4.2. Combinaciones avanzadas usando </a:t>
            </a:r>
            <a:r>
              <a:rPr lang="es-MX" sz="2800" b="0" i="0" dirty="0" err="1">
                <a:solidFill>
                  <a:srgbClr val="333333"/>
                </a:solidFill>
                <a:effectLst/>
                <a:latin typeface="roboto"/>
              </a:rPr>
              <a:t>CombineFn</a:t>
            </a:r>
            <a:endParaRPr lang="es-MX" sz="2800" b="0" i="0" dirty="0">
              <a:solidFill>
                <a:srgbClr val="333333"/>
              </a:solidFill>
              <a:effectLst/>
              <a:latin typeface="roboto"/>
            </a:endParaRPr>
          </a:p>
          <a:p>
            <a:pPr algn="l"/>
            <a:r>
              <a:rPr lang="es-MX" sz="2800" b="0" i="0" dirty="0">
                <a:solidFill>
                  <a:srgbClr val="333333"/>
                </a:solidFill>
                <a:effectLst/>
                <a:latin typeface="roboto"/>
              </a:rPr>
              <a:t>Para funciones de combinación más complejas, puede definir una subclase de </a:t>
            </a:r>
            <a:r>
              <a:rPr lang="es-MX" sz="2800" b="0" i="0" dirty="0" err="1">
                <a:solidFill>
                  <a:srgbClr val="333333"/>
                </a:solidFill>
                <a:effectLst/>
                <a:latin typeface="roboto"/>
              </a:rPr>
              <a:t>CombineFn</a:t>
            </a:r>
            <a:r>
              <a:rPr lang="es-MX" sz="2800" b="0" i="0" dirty="0">
                <a:solidFill>
                  <a:srgbClr val="333333"/>
                </a:solidFill>
                <a:effectLst/>
                <a:latin typeface="roboto"/>
              </a:rPr>
              <a:t>. Debe usar </a:t>
            </a:r>
            <a:r>
              <a:rPr lang="es-MX" sz="2800" b="0" i="0" dirty="0" err="1">
                <a:solidFill>
                  <a:srgbClr val="333333"/>
                </a:solidFill>
                <a:effectLst/>
                <a:latin typeface="roboto"/>
              </a:rPr>
              <a:t>CombineFnsi</a:t>
            </a:r>
            <a:r>
              <a:rPr lang="es-MX" sz="2800" b="0" i="0" dirty="0">
                <a:solidFill>
                  <a:srgbClr val="333333"/>
                </a:solidFill>
                <a:effectLst/>
                <a:latin typeface="roboto"/>
              </a:rPr>
              <a:t> la función de combinación requiere un acumulador más sofisticado, debe realizar un procesamiento previo o posterior adicional, puede cambiar el tipo de salida o tiene en cuenta la clave.</a:t>
            </a:r>
          </a:p>
          <a:p>
            <a:pPr algn="l"/>
            <a:r>
              <a:rPr lang="es-MX" sz="2800" b="0" i="0" dirty="0">
                <a:solidFill>
                  <a:srgbClr val="333333"/>
                </a:solidFill>
                <a:effectLst/>
                <a:latin typeface="roboto"/>
              </a:rPr>
              <a:t>Una operación de combinación general consta de cuatro operaciones. Cuando crea una subclase de </a:t>
            </a:r>
            <a:r>
              <a:rPr lang="es-MX" sz="2800" b="0" i="0" dirty="0" err="1">
                <a:solidFill>
                  <a:srgbClr val="333333"/>
                </a:solidFill>
                <a:effectLst/>
                <a:latin typeface="roboto"/>
              </a:rPr>
              <a:t>CombineFn</a:t>
            </a:r>
            <a:r>
              <a:rPr lang="es-MX" sz="2800" b="0" i="0" dirty="0">
                <a:solidFill>
                  <a:srgbClr val="333333"/>
                </a:solidFill>
                <a:effectLst/>
                <a:latin typeface="roboto"/>
              </a:rPr>
              <a:t>, debe proporcionar cuatro operaciones anulando los métodos correspondientes:</a:t>
            </a:r>
          </a:p>
          <a:p>
            <a:pPr algn="l">
              <a:buFont typeface="+mj-lt"/>
              <a:buAutoNum type="arabicPeriod"/>
            </a:pPr>
            <a:r>
              <a:rPr lang="es-MX" sz="2800" b="1" i="0" dirty="0">
                <a:solidFill>
                  <a:srgbClr val="333333"/>
                </a:solidFill>
                <a:effectLst/>
                <a:latin typeface="roboto"/>
              </a:rPr>
              <a:t>Crear acumulador</a:t>
            </a:r>
            <a:r>
              <a:rPr lang="es-MX" sz="2800" b="0" i="0" dirty="0">
                <a:solidFill>
                  <a:srgbClr val="333333"/>
                </a:solidFill>
                <a:effectLst/>
                <a:latin typeface="roboto"/>
              </a:rPr>
              <a:t> crea un nuevo acumulador "local". En el caso del ejemplo, tomando un promedio medio, un acumulador local rastrea la suma actual de valores (el valor del numerador para nuestra división promedio final) y el número de valores sumados hasta ahora (el valor del denominador). Puede llamarse tantas veces como desee de forma distribuida.</a:t>
            </a:r>
          </a:p>
          <a:p>
            <a:pPr algn="l">
              <a:buFont typeface="+mj-lt"/>
              <a:buAutoNum type="arabicPeriod"/>
            </a:pPr>
            <a:r>
              <a:rPr lang="es-MX" sz="2800" b="1" i="0" dirty="0">
                <a:solidFill>
                  <a:srgbClr val="333333"/>
                </a:solidFill>
                <a:effectLst/>
                <a:latin typeface="roboto"/>
              </a:rPr>
              <a:t>Agregar entrada</a:t>
            </a:r>
            <a:r>
              <a:rPr lang="es-MX" sz="2800" b="0" i="0" dirty="0">
                <a:solidFill>
                  <a:srgbClr val="333333"/>
                </a:solidFill>
                <a:effectLst/>
                <a:latin typeface="roboto"/>
              </a:rPr>
              <a:t> agrega un elemento de entrada a un acumulador, devolviendo el valor del acumulador. En nuestro ejemplo, actualizaría la suma e incrementaría el recuento. También se puede invocar en paralelo.</a:t>
            </a:r>
          </a:p>
          <a:p>
            <a:pPr algn="l">
              <a:buFont typeface="+mj-lt"/>
              <a:buAutoNum type="arabicPeriod"/>
            </a:pPr>
            <a:r>
              <a:rPr lang="es-MX" sz="2800" b="1" i="0" dirty="0" err="1">
                <a:solidFill>
                  <a:srgbClr val="333333"/>
                </a:solidFill>
                <a:effectLst/>
                <a:latin typeface="roboto"/>
              </a:rPr>
              <a:t>Merge</a:t>
            </a:r>
            <a:r>
              <a:rPr lang="es-MX" sz="2800" b="1" i="0" dirty="0">
                <a:solidFill>
                  <a:srgbClr val="333333"/>
                </a:solidFill>
                <a:effectLst/>
                <a:latin typeface="roboto"/>
              </a:rPr>
              <a:t> </a:t>
            </a:r>
            <a:r>
              <a:rPr lang="es-MX" sz="2800" b="1" i="0" dirty="0" err="1">
                <a:solidFill>
                  <a:srgbClr val="333333"/>
                </a:solidFill>
                <a:effectLst/>
                <a:latin typeface="roboto"/>
              </a:rPr>
              <a:t>Accumulators</a:t>
            </a:r>
            <a:r>
              <a:rPr lang="es-MX" sz="2800" b="0" i="0" dirty="0">
                <a:solidFill>
                  <a:srgbClr val="333333"/>
                </a:solidFill>
                <a:effectLst/>
                <a:latin typeface="roboto"/>
              </a:rPr>
              <a:t> fusiona varios acumuladores en un solo acumulador; así es como se combinan los datos en múltiples acumuladores antes del cálculo final. En el caso del cálculo del promedio medio, los acumuladores que representan cada parte de la división se fusionan. Se puede llamar de nuevo en sus salidas cualquier número de veces.</a:t>
            </a:r>
          </a:p>
          <a:p>
            <a:pPr algn="l">
              <a:buFont typeface="+mj-lt"/>
              <a:buAutoNum type="arabicPeriod"/>
            </a:pPr>
            <a:r>
              <a:rPr lang="es-MX" sz="2800" b="1" i="0" dirty="0">
                <a:solidFill>
                  <a:srgbClr val="333333"/>
                </a:solidFill>
                <a:effectLst/>
                <a:latin typeface="roboto"/>
              </a:rPr>
              <a:t>Extraer salida</a:t>
            </a:r>
            <a:r>
              <a:rPr lang="es-MX" sz="2800" b="0" i="0" dirty="0">
                <a:solidFill>
                  <a:srgbClr val="333333"/>
                </a:solidFill>
                <a:effectLst/>
                <a:latin typeface="roboto"/>
              </a:rPr>
              <a:t> realiza el cálculo final. En el caso de calcular un promedio, esto significa dividir la suma combinada de todos los valores por el número de valores sumados. Se llama una vez en el acumulador combinado final.</a:t>
            </a:r>
          </a:p>
          <a:p>
            <a:pPr marL="0" marR="0">
              <a:spcBef>
                <a:spcPts val="0"/>
              </a:spcBef>
              <a:spcAft>
                <a:spcPts val="0"/>
              </a:spcAft>
            </a:pPr>
            <a:endParaRPr lang="es-MX" sz="1800" dirty="0">
              <a:effectLst/>
              <a:latin typeface="Calibri" panose="020F0502020204030204" pitchFamily="34" charset="0"/>
            </a:endParaRPr>
          </a:p>
          <a:p>
            <a:pPr marL="0" marR="0">
              <a:spcBef>
                <a:spcPts val="0"/>
              </a:spcBef>
              <a:spcAft>
                <a:spcPts val="0"/>
              </a:spcAft>
            </a:pPr>
            <a:r>
              <a:rPr lang="es-MX" sz="1800" dirty="0">
                <a:effectLst/>
                <a:latin typeface="Calibri" panose="020F0502020204030204" pitchFamily="34" charset="0"/>
              </a:rPr>
              <a:t> </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19</a:t>
            </a:fld>
            <a:endParaRPr lang="es-PA"/>
          </a:p>
        </p:txBody>
      </p:sp>
    </p:spTree>
    <p:extLst>
      <p:ext uri="{BB962C8B-B14F-4D97-AF65-F5344CB8AC3E}">
        <p14:creationId xmlns:p14="http://schemas.microsoft.com/office/powerpoint/2010/main" val="16708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MX" sz="1200" dirty="0">
                <a:effectLst/>
                <a:latin typeface="Calibri" panose="020F0502020204030204" pitchFamily="34" charset="0"/>
              </a:rPr>
              <a:t>En este ejemplo, </a:t>
            </a:r>
            <a:r>
              <a:rPr lang="es-MX" sz="1200" dirty="0" err="1">
                <a:effectLst/>
                <a:latin typeface="Calibri" panose="020F0502020204030204" pitchFamily="34" charset="0"/>
              </a:rPr>
              <a:t>GroupByKey</a:t>
            </a:r>
            <a:r>
              <a:rPr lang="es-MX" sz="1200" dirty="0">
                <a:effectLst/>
                <a:latin typeface="Calibri" panose="020F0502020204030204" pitchFamily="34" charset="0"/>
              </a:rPr>
              <a:t> provoca la redistribución de todos los valores para transmitirlos por la red. Además, hay un trabajador para la clave X y uno para la clave Y. Combine permite a Dataflow distribuir una clave a varios trabajadores y procesarla en paralelo. En este ejemplo, </a:t>
            </a:r>
            <a:r>
              <a:rPr lang="es-MX" sz="1200" dirty="0" err="1">
                <a:effectLst/>
                <a:latin typeface="Calibri" panose="020F0502020204030204" pitchFamily="34" charset="0"/>
              </a:rPr>
              <a:t>CombineByKey</a:t>
            </a:r>
            <a:r>
              <a:rPr lang="es-MX" sz="1200" dirty="0">
                <a:effectLst/>
                <a:latin typeface="Calibri" panose="020F0502020204030204" pitchFamily="34" charset="0"/>
              </a:rPr>
              <a:t> primero agrega valores y, luego, procesa los agregados con varios trabajadores. Además, solo se deben pasar seis valores agregados por la red.</a:t>
            </a:r>
          </a:p>
          <a:p>
            <a:pPr marL="0" marR="0">
              <a:spcBef>
                <a:spcPts val="0"/>
              </a:spcBef>
              <a:spcAft>
                <a:spcPts val="0"/>
              </a:spcAft>
            </a:pPr>
            <a:r>
              <a:rPr lang="es-MX" sz="1200" dirty="0">
                <a:effectLst/>
                <a:latin typeface="Calibri" panose="020F0502020204030204" pitchFamily="34" charset="0"/>
              </a:rPr>
              <a:t>Combine es una interfaz de Java que le dice a Dataflow que la operación de combinación como el recuento, es tanto conmutativa como asociativa. Dataflow fragmenta dentro de una clave en vez agrupar cada una primero</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20</a:t>
            </a:fld>
            <a:endParaRPr lang="es-PA"/>
          </a:p>
        </p:txBody>
      </p:sp>
    </p:spTree>
    <p:extLst>
      <p:ext uri="{BB962C8B-B14F-4D97-AF65-F5344CB8AC3E}">
        <p14:creationId xmlns:p14="http://schemas.microsoft.com/office/powerpoint/2010/main" val="1170771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21</a:t>
            </a:fld>
            <a:endParaRPr lang="es-PA"/>
          </a:p>
        </p:txBody>
      </p:sp>
    </p:spTree>
    <p:extLst>
      <p:ext uri="{BB962C8B-B14F-4D97-AF65-F5344CB8AC3E}">
        <p14:creationId xmlns:p14="http://schemas.microsoft.com/office/powerpoint/2010/main" val="104852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err="1">
                <a:effectLst/>
                <a:latin typeface="Calibri" panose="020F0502020204030204" pitchFamily="34" charset="0"/>
              </a:rPr>
              <a:t>uede</a:t>
            </a:r>
            <a:r>
              <a:rPr lang="es-MX" sz="1800" dirty="0">
                <a:effectLst/>
                <a:latin typeface="Calibri" panose="020F0502020204030204" pitchFamily="34" charset="0"/>
              </a:rPr>
              <a:t> usar </a:t>
            </a:r>
            <a:r>
              <a:rPr lang="es-MX" sz="1800" dirty="0" err="1">
                <a:effectLst/>
                <a:latin typeface="Calibri" panose="020F0502020204030204" pitchFamily="34" charset="0"/>
              </a:rPr>
              <a:t>Partition</a:t>
            </a:r>
            <a:r>
              <a:rPr lang="es-MX" sz="1800" dirty="0">
                <a:effectLst/>
                <a:latin typeface="Calibri" panose="020F0502020204030204" pitchFamily="34" charset="0"/>
              </a:rPr>
              <a:t> si, por ejemplo, quisiera calcular los porcentajes o cuartiles y el cuartil superior tiene un procesamiento distinto al de los demás.</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22</a:t>
            </a:fld>
            <a:endParaRPr lang="es-PA"/>
          </a:p>
        </p:txBody>
      </p:sp>
    </p:spTree>
    <p:extLst>
      <p:ext uri="{BB962C8B-B14F-4D97-AF65-F5344CB8AC3E}">
        <p14:creationId xmlns:p14="http://schemas.microsoft.com/office/powerpoint/2010/main" val="26550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A" sz="1800" dirty="0" err="1">
                <a:effectLst/>
                <a:latin typeface="Calibri" panose="020F0502020204030204" pitchFamily="34" charset="0"/>
                <a:ea typeface="Calibri" panose="020F0502020204030204" pitchFamily="34" charset="0"/>
                <a:cs typeface="Times New Roman" panose="02020603050405020304" pitchFamily="18" charset="0"/>
              </a:rPr>
              <a:t>Autoescalado</a:t>
            </a:r>
            <a:r>
              <a:rPr lang="es-PA" sz="1800" dirty="0">
                <a:effectLst/>
                <a:latin typeface="Calibri" panose="020F0502020204030204" pitchFamily="34" charset="0"/>
                <a:ea typeface="Calibri" panose="020F0502020204030204" pitchFamily="34" charset="0"/>
                <a:cs typeface="Times New Roman" panose="02020603050405020304" pitchFamily="18" charset="0"/>
              </a:rPr>
              <a:t>: el servicio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puede seleccionar de forma automática la cantidad adecuada de instancias de trabajador necesarias para ejecutar las tareas. También es posible reasignar de manera dinámica más o menos trabajadores durante la ejecución de las tareas para adaptarse a sus requisitos específicos.</a:t>
            </a:r>
          </a:p>
          <a:p>
            <a:pPr marL="342900" lvl="0" indent="-342900">
              <a:lnSpc>
                <a:spcPct val="107000"/>
              </a:lnSpc>
              <a:buFont typeface="Symbol" panose="05050102010706020507" pitchFamily="18" charset="2"/>
              <a:buChar char=""/>
            </a:pP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SQL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SQL te permite aplicar tus conocimientos de SQL para desarrollar flujos de procesamiento de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streaming</a:t>
            </a:r>
            <a:r>
              <a:rPr lang="es-PA" sz="1800" dirty="0">
                <a:effectLst/>
                <a:latin typeface="Calibri" panose="020F0502020204030204" pitchFamily="34" charset="0"/>
                <a:ea typeface="Calibri" panose="020F0502020204030204" pitchFamily="34" charset="0"/>
                <a:cs typeface="Times New Roman" panose="02020603050405020304" pitchFamily="18" charset="0"/>
              </a:rPr>
              <a:t> de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directamente desde la interfaz web de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BigQuery</a:t>
            </a:r>
            <a:r>
              <a:rPr lang="es-PA" sz="1800" dirty="0">
                <a:effectLst/>
                <a:latin typeface="Calibri" panose="020F0502020204030204" pitchFamily="34" charset="0"/>
                <a:ea typeface="Calibri" panose="020F0502020204030204" pitchFamily="34" charset="0"/>
                <a:cs typeface="Times New Roman" panose="02020603050405020304" pitchFamily="18" charset="0"/>
              </a:rPr>
              <a:t>. Puedes combinar los datos de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streaming</a:t>
            </a:r>
            <a:r>
              <a:rPr lang="es-PA" sz="1800" dirty="0">
                <a:effectLst/>
                <a:latin typeface="Calibri" panose="020F0502020204030204" pitchFamily="34" charset="0"/>
                <a:ea typeface="Calibri" panose="020F0502020204030204" pitchFamily="34" charset="0"/>
                <a:cs typeface="Times New Roman" panose="02020603050405020304" pitchFamily="18" charset="0"/>
              </a:rPr>
              <a:t> de Pub/Sub con archivos de Cloud Storage o tablas de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BigQuery</a:t>
            </a:r>
            <a:r>
              <a:rPr lang="es-PA" sz="1800" dirty="0">
                <a:effectLst/>
                <a:latin typeface="Calibri" panose="020F0502020204030204" pitchFamily="34" charset="0"/>
                <a:ea typeface="Calibri" panose="020F0502020204030204" pitchFamily="34" charset="0"/>
                <a:cs typeface="Times New Roman" panose="02020603050405020304" pitchFamily="18" charset="0"/>
              </a:rPr>
              <a:t>, escribir resultados en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BigQuery</a:t>
            </a:r>
            <a:r>
              <a:rPr lang="es-PA" sz="1800" dirty="0">
                <a:effectLst/>
                <a:latin typeface="Calibri" panose="020F0502020204030204" pitchFamily="34" charset="0"/>
                <a:ea typeface="Calibri" panose="020F0502020204030204" pitchFamily="34" charset="0"/>
                <a:cs typeface="Times New Roman" panose="02020603050405020304" pitchFamily="18" charset="0"/>
              </a:rPr>
              <a:t> y crear paneles en tiempo real mediante Hojas de cálculo de Google u otras herramientas de inteligencia empresarial.</a:t>
            </a:r>
          </a:p>
          <a:p>
            <a:pPr marL="342900" lvl="0" indent="-342900">
              <a:lnSpc>
                <a:spcPct val="107000"/>
              </a:lnSpc>
              <a:buFont typeface="Symbol" panose="05050102010706020507" pitchFamily="18" charset="2"/>
              <a:buChar char=""/>
            </a:pPr>
            <a:r>
              <a:rPr lang="es-PA" sz="1800" dirty="0" err="1">
                <a:effectLst/>
                <a:latin typeface="Calibri" panose="020F0502020204030204" pitchFamily="34" charset="0"/>
                <a:ea typeface="Calibri" panose="020F0502020204030204" pitchFamily="34" charset="0"/>
                <a:cs typeface="Times New Roman" panose="02020603050405020304" pitchFamily="18" charset="0"/>
              </a:rPr>
              <a:t>streaming</a:t>
            </a:r>
            <a:r>
              <a:rPr lang="es-PA" sz="1800" dirty="0">
                <a:effectLst/>
                <a:latin typeface="Calibri" panose="020F0502020204030204" pitchFamily="34" charset="0"/>
                <a:ea typeface="Calibri" panose="020F0502020204030204" pitchFamily="34" charset="0"/>
                <a:cs typeface="Times New Roman" panose="02020603050405020304" pitchFamily="18" charset="0"/>
              </a:rPr>
              <a:t>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Engine</a:t>
            </a:r>
            <a:r>
              <a:rPr lang="es-PA" sz="1800" dirty="0">
                <a:effectLst/>
                <a:latin typeface="Calibri" panose="020F0502020204030204" pitchFamily="34" charset="0"/>
                <a:ea typeface="Calibri" panose="020F0502020204030204" pitchFamily="34" charset="0"/>
                <a:cs typeface="Times New Roman" panose="02020603050405020304" pitchFamily="18" charset="0"/>
              </a:rPr>
              <a:t> separa la computación del espacio de almacenamiento de estados y traslada partes de la ejecución de flujos de procesamiento fuera de las máquinas virtuales de trabajadores para ubicarlas en el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backend</a:t>
            </a:r>
            <a:r>
              <a:rPr lang="es-PA" sz="1800" dirty="0">
                <a:effectLst/>
                <a:latin typeface="Calibri" panose="020F0502020204030204" pitchFamily="34" charset="0"/>
                <a:ea typeface="Calibri" panose="020F0502020204030204" pitchFamily="34" charset="0"/>
                <a:cs typeface="Times New Roman" panose="02020603050405020304" pitchFamily="18" charset="0"/>
              </a:rPr>
              <a:t> del servicio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Eso mejora considerablemente el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autoescalado</a:t>
            </a:r>
            <a:r>
              <a:rPr lang="es-PA" sz="1800" dirty="0">
                <a:effectLst/>
                <a:latin typeface="Calibri" panose="020F0502020204030204" pitchFamily="34" charset="0"/>
                <a:ea typeface="Calibri" panose="020F0502020204030204" pitchFamily="34" charset="0"/>
                <a:cs typeface="Times New Roman" panose="02020603050405020304" pitchFamily="18" charset="0"/>
              </a:rPr>
              <a:t> y la latencia de los datos.</a:t>
            </a:r>
          </a:p>
          <a:p>
            <a:pPr marL="342900" lvl="0" indent="-342900">
              <a:lnSpc>
                <a:spcPct val="107000"/>
              </a:lnSpc>
              <a:spcAft>
                <a:spcPts val="800"/>
              </a:spcAft>
              <a:buFont typeface="Symbol" panose="05050102010706020507" pitchFamily="18" charset="2"/>
              <a:buChar char=""/>
            </a:pP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Shufflehace</a:t>
            </a:r>
            <a:r>
              <a:rPr lang="es-PA" sz="1800" dirty="0">
                <a:effectLst/>
                <a:latin typeface="Calibri" panose="020F0502020204030204" pitchFamily="34" charset="0"/>
                <a:ea typeface="Calibri" panose="020F0502020204030204" pitchFamily="34" charset="0"/>
                <a:cs typeface="Times New Roman" panose="02020603050405020304" pitchFamily="18" charset="0"/>
              </a:rPr>
              <a:t> que la operación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Shuffle</a:t>
            </a:r>
            <a:r>
              <a:rPr lang="es-PA" sz="1800" dirty="0">
                <a:effectLst/>
                <a:latin typeface="Calibri" panose="020F0502020204030204" pitchFamily="34" charset="0"/>
                <a:ea typeface="Calibri" panose="020F0502020204030204" pitchFamily="34" charset="0"/>
                <a:cs typeface="Times New Roman" panose="02020603050405020304" pitchFamily="18" charset="0"/>
              </a:rPr>
              <a:t>, que se utiliza para agrupar y unir datos de flujos de procesamiento por lotes, se realice en el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backend</a:t>
            </a:r>
            <a:r>
              <a:rPr lang="es-PA" sz="1800" dirty="0">
                <a:effectLst/>
                <a:latin typeface="Calibri" panose="020F0502020204030204" pitchFamily="34" charset="0"/>
                <a:ea typeface="Calibri" panose="020F0502020204030204" pitchFamily="34" charset="0"/>
                <a:cs typeface="Times New Roman" panose="02020603050405020304" pitchFamily="18" charset="0"/>
              </a:rPr>
              <a:t> del servicio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en lugar de en las máquinas virtuales de trabajadores. De este modo, los flujos de procesamiento por lotes se pueden escalar de manera óptima y sin necesidad de ajustes para manejar cientos de terabytes.</a:t>
            </a:r>
          </a:p>
          <a:p>
            <a:pPr marL="342900" lvl="0" indent="-342900">
              <a:lnSpc>
                <a:spcPct val="107000"/>
              </a:lnSpc>
              <a:spcAft>
                <a:spcPts val="800"/>
              </a:spcAft>
              <a:buFont typeface="Symbol" panose="05050102010706020507" pitchFamily="18" charset="2"/>
              <a:buChar char=""/>
            </a:pPr>
            <a:r>
              <a:rPr lang="es-PA" sz="1800" dirty="0">
                <a:effectLst/>
                <a:latin typeface="Calibri" panose="020F0502020204030204" pitchFamily="34" charset="0"/>
                <a:ea typeface="Calibri" panose="020F0502020204030204" pitchFamily="34" charset="0"/>
                <a:cs typeface="Times New Roman" panose="02020603050405020304" pitchFamily="18" charset="0"/>
              </a:rPr>
              <a:t>Integración con Notebooks	Crea flujos de procesamiento desde cero de forma iterativa con AI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Platform</a:t>
            </a:r>
            <a:r>
              <a:rPr lang="es-PA" sz="1800" dirty="0">
                <a:effectLst/>
                <a:latin typeface="Calibri" panose="020F0502020204030204" pitchFamily="34" charset="0"/>
                <a:ea typeface="Calibri" panose="020F0502020204030204" pitchFamily="34" charset="0"/>
                <a:cs typeface="Times New Roman" panose="02020603050405020304" pitchFamily="18" charset="0"/>
              </a:rPr>
              <a:t> Notebooks y despliégalos con el ejecutor de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Dataflow</a:t>
            </a:r>
            <a:r>
              <a:rPr lang="es-PA" sz="1800" dirty="0">
                <a:effectLst/>
                <a:latin typeface="Calibri" panose="020F0502020204030204" pitchFamily="34" charset="0"/>
                <a:ea typeface="Calibri" panose="020F0502020204030204" pitchFamily="34" charset="0"/>
                <a:cs typeface="Times New Roman" panose="02020603050405020304" pitchFamily="18" charset="0"/>
              </a:rPr>
              <a:t>. Para crear flujos de procesamiento de Apache Beam paso a paso, inspecciona los gráficos de los flujos en un flujo de trabajo de lectura, evaluación, impresión y bucle (REPL). Con Notebooks, que está disponible en Google AI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Platform</a:t>
            </a:r>
            <a:r>
              <a:rPr lang="es-PA" sz="1800" dirty="0">
                <a:effectLst/>
                <a:latin typeface="Calibri" panose="020F0502020204030204" pitchFamily="34" charset="0"/>
                <a:ea typeface="Calibri" panose="020F0502020204030204" pitchFamily="34" charset="0"/>
                <a:cs typeface="Times New Roman" panose="02020603050405020304" pitchFamily="18" charset="0"/>
              </a:rPr>
              <a:t>, podrás escribir flujos de procesamiento en un entorno intuitivo gracias a los </a:t>
            </a:r>
            <a:r>
              <a:rPr lang="es-PA" sz="1800" dirty="0" err="1">
                <a:effectLst/>
                <a:latin typeface="Calibri" panose="020F0502020204030204" pitchFamily="34" charset="0"/>
                <a:ea typeface="Calibri" panose="020F0502020204030204" pitchFamily="34" charset="0"/>
                <a:cs typeface="Times New Roman" panose="02020603050405020304" pitchFamily="18" charset="0"/>
              </a:rPr>
              <a:t>frameworks</a:t>
            </a:r>
            <a:r>
              <a:rPr lang="es-PA" sz="1800" dirty="0">
                <a:effectLst/>
                <a:latin typeface="Calibri" panose="020F0502020204030204" pitchFamily="34" charset="0"/>
                <a:ea typeface="Calibri" panose="020F0502020204030204" pitchFamily="34" charset="0"/>
                <a:cs typeface="Times New Roman" panose="02020603050405020304" pitchFamily="18" charset="0"/>
              </a:rPr>
              <a:t> de ciencia de datos y de aprendizaje automático de última generación.</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4</a:t>
            </a:fld>
            <a:endParaRPr lang="es-PA"/>
          </a:p>
        </p:txBody>
      </p:sp>
    </p:spTree>
    <p:extLst>
      <p:ext uri="{BB962C8B-B14F-4D97-AF65-F5344CB8AC3E}">
        <p14:creationId xmlns:p14="http://schemas.microsoft.com/office/powerpoint/2010/main" val="1005070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333333"/>
                </a:solidFill>
                <a:effectLst/>
                <a:latin typeface="roboto"/>
              </a:rPr>
              <a:t>El sistema de ventanas subdivide a </a:t>
            </a:r>
            <a:r>
              <a:rPr lang="es-MX" dirty="0" err="1"/>
              <a:t>PCollection</a:t>
            </a:r>
            <a:r>
              <a:rPr lang="es-MX" b="0" i="0" dirty="0" err="1">
                <a:solidFill>
                  <a:srgbClr val="333333"/>
                </a:solidFill>
                <a:effectLst/>
                <a:latin typeface="roboto"/>
              </a:rPr>
              <a:t>según</a:t>
            </a:r>
            <a:r>
              <a:rPr lang="es-MX" b="0" i="0" dirty="0">
                <a:solidFill>
                  <a:srgbClr val="333333"/>
                </a:solidFill>
                <a:effectLst/>
                <a:latin typeface="roboto"/>
              </a:rPr>
              <a:t> las marcas de tiempo de sus elementos individuales. Las transformaciones que agregan múltiples elementos, como </a:t>
            </a:r>
            <a:r>
              <a:rPr lang="es-MX" dirty="0" err="1"/>
              <a:t>GroupByKey</a:t>
            </a:r>
            <a:r>
              <a:rPr lang="es-MX" b="0" i="0" dirty="0" err="1">
                <a:solidFill>
                  <a:srgbClr val="333333"/>
                </a:solidFill>
                <a:effectLst/>
                <a:latin typeface="roboto"/>
              </a:rPr>
              <a:t>y</a:t>
            </a:r>
            <a:r>
              <a:rPr lang="es-MX" b="0" i="0" dirty="0">
                <a:solidFill>
                  <a:srgbClr val="333333"/>
                </a:solidFill>
                <a:effectLst/>
                <a:latin typeface="roboto"/>
              </a:rPr>
              <a:t> </a:t>
            </a:r>
            <a:r>
              <a:rPr lang="es-MX" dirty="0"/>
              <a:t>Combine</a:t>
            </a:r>
            <a:r>
              <a:rPr lang="es-MX" b="0" i="0" dirty="0">
                <a:solidFill>
                  <a:srgbClr val="333333"/>
                </a:solidFill>
                <a:effectLst/>
                <a:latin typeface="roboto"/>
              </a:rPr>
              <a:t>, funcionan implícitamente por ventana: procesan cada </a:t>
            </a:r>
            <a:r>
              <a:rPr lang="es-MX" dirty="0" err="1"/>
              <a:t>PCollection</a:t>
            </a:r>
            <a:r>
              <a:rPr lang="es-MX" b="0" i="0" dirty="0" err="1">
                <a:solidFill>
                  <a:srgbClr val="333333"/>
                </a:solidFill>
                <a:effectLst/>
                <a:latin typeface="roboto"/>
              </a:rPr>
              <a:t>una</a:t>
            </a:r>
            <a:r>
              <a:rPr lang="es-MX" b="0" i="0" dirty="0">
                <a:solidFill>
                  <a:srgbClr val="333333"/>
                </a:solidFill>
                <a:effectLst/>
                <a:latin typeface="roboto"/>
              </a:rPr>
              <a:t> como una sucesión de múltiples ventanas finitas, aunque la colección completa en sí puede tener un tamaño ilimitado.</a:t>
            </a:r>
          </a:p>
          <a:p>
            <a:endParaRPr lang="es-MX" b="0" i="0" dirty="0">
              <a:solidFill>
                <a:srgbClr val="333333"/>
              </a:solidFill>
              <a:effectLst/>
              <a:latin typeface="roboto"/>
            </a:endParaRPr>
          </a:p>
          <a:p>
            <a:r>
              <a:rPr lang="es-MX" b="0" i="1" dirty="0">
                <a:solidFill>
                  <a:srgbClr val="202124"/>
                </a:solidFill>
                <a:effectLst/>
                <a:latin typeface="Roboto"/>
              </a:rPr>
              <a:t>Las funciones de ventanas</a:t>
            </a:r>
            <a:r>
              <a:rPr lang="es-MX" b="0" i="0" dirty="0">
                <a:solidFill>
                  <a:srgbClr val="202124"/>
                </a:solidFill>
                <a:effectLst/>
                <a:latin typeface="Roboto"/>
              </a:rPr>
              <a:t> dividen las colecciones ilimitadas en componentes lógicos o </a:t>
            </a:r>
            <a:r>
              <a:rPr lang="es-MX" b="0" i="1" dirty="0">
                <a:solidFill>
                  <a:srgbClr val="202124"/>
                </a:solidFill>
                <a:effectLst/>
                <a:latin typeface="Roboto"/>
              </a:rPr>
              <a:t>ventanas</a:t>
            </a:r>
            <a:r>
              <a:rPr lang="es-MX" b="0" i="0" dirty="0">
                <a:solidFill>
                  <a:srgbClr val="202124"/>
                </a:solidFill>
                <a:effectLst/>
                <a:latin typeface="Roboto"/>
              </a:rPr>
              <a:t> . Las funciones de ventana agrupan colecciones ilimitadas por las marcas de tiempo de los elementos individuales. Cada ventana contiene un número finito de elementos.</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23</a:t>
            </a:fld>
            <a:endParaRPr lang="es-PA"/>
          </a:p>
        </p:txBody>
      </p:sp>
    </p:spTree>
    <p:extLst>
      <p:ext uri="{BB962C8B-B14F-4D97-AF65-F5344CB8AC3E}">
        <p14:creationId xmlns:p14="http://schemas.microsoft.com/office/powerpoint/2010/main" val="1874152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333333"/>
                </a:solidFill>
                <a:effectLst/>
                <a:latin typeface="roboto"/>
              </a:rPr>
              <a:t>Explicación del ejemplo </a:t>
            </a:r>
          </a:p>
          <a:p>
            <a:r>
              <a:rPr lang="es-MX" b="0" i="0" dirty="0">
                <a:solidFill>
                  <a:srgbClr val="333333"/>
                </a:solidFill>
                <a:effectLst/>
                <a:latin typeface="roboto"/>
              </a:rPr>
              <a:t>considere las ventanas con una duración de 30 segundos: todos los elementos en su valor ilimitado </a:t>
            </a:r>
            <a:r>
              <a:rPr lang="es-MX" dirty="0" err="1"/>
              <a:t>PCollection</a:t>
            </a:r>
            <a:r>
              <a:rPr lang="es-MX" b="0" i="0" dirty="0" err="1">
                <a:solidFill>
                  <a:srgbClr val="333333"/>
                </a:solidFill>
                <a:effectLst/>
                <a:latin typeface="roboto"/>
              </a:rPr>
              <a:t>con</a:t>
            </a:r>
            <a:r>
              <a:rPr lang="es-MX" b="0" i="0" dirty="0">
                <a:solidFill>
                  <a:srgbClr val="333333"/>
                </a:solidFill>
                <a:effectLst/>
                <a:latin typeface="roboto"/>
              </a:rPr>
              <a:t> marca de tiempo desde 0:00:00 hasta (pero sin incluir) 0:00:30 pertenecen a la primera ventana, elementos con valores de marca de tiempo desde 0:00 : 30 hasta (pero sin incluir) 0:01:00 pertenecen a la segunda ventana, y así sucesivamente.</a:t>
            </a:r>
          </a:p>
          <a:p>
            <a:endParaRPr lang="es-MX" b="0" i="0" dirty="0">
              <a:solidFill>
                <a:srgbClr val="333333"/>
              </a:solidFill>
              <a:effectLst/>
              <a:latin typeface="roboto"/>
            </a:endParaRPr>
          </a:p>
          <a:p>
            <a:r>
              <a:rPr lang="es-MX" b="0" i="0" dirty="0">
                <a:solidFill>
                  <a:srgbClr val="333333"/>
                </a:solidFill>
                <a:effectLst/>
                <a:latin typeface="roboto"/>
              </a:rPr>
              <a:t>Creación de ventana </a:t>
            </a:r>
          </a:p>
          <a:p>
            <a:pPr algn="l"/>
            <a:r>
              <a:rPr lang="es-MX" b="0" i="0" dirty="0">
                <a:solidFill>
                  <a:srgbClr val="333333"/>
                </a:solidFill>
                <a:effectLst/>
                <a:latin typeface="roboto"/>
              </a:rPr>
              <a:t>Puede configurar la función de ventana para a </a:t>
            </a:r>
            <a:r>
              <a:rPr lang="es-MX" b="0" i="0" dirty="0" err="1">
                <a:solidFill>
                  <a:srgbClr val="333333"/>
                </a:solidFill>
                <a:effectLst/>
                <a:latin typeface="roboto"/>
              </a:rPr>
              <a:t>PCollectionaplicando</a:t>
            </a:r>
            <a:r>
              <a:rPr lang="es-MX" b="0" i="0" dirty="0">
                <a:solidFill>
                  <a:srgbClr val="333333"/>
                </a:solidFill>
                <a:effectLst/>
                <a:latin typeface="roboto"/>
              </a:rPr>
              <a:t> la </a:t>
            </a:r>
            <a:r>
              <a:rPr lang="es-MX" b="0" i="0" dirty="0" err="1">
                <a:solidFill>
                  <a:srgbClr val="333333"/>
                </a:solidFill>
                <a:effectLst/>
                <a:latin typeface="roboto"/>
              </a:rPr>
              <a:t>Window</a:t>
            </a:r>
            <a:r>
              <a:rPr lang="es-MX" b="0" i="0" dirty="0">
                <a:solidFill>
                  <a:srgbClr val="333333"/>
                </a:solidFill>
                <a:effectLst/>
                <a:latin typeface="roboto"/>
              </a:rPr>
              <a:t> transformación. Cuando aplica la </a:t>
            </a:r>
            <a:r>
              <a:rPr lang="es-MX" b="0" i="0" dirty="0" err="1">
                <a:solidFill>
                  <a:srgbClr val="333333"/>
                </a:solidFill>
                <a:effectLst/>
                <a:latin typeface="roboto"/>
              </a:rPr>
              <a:t>Windowtransformación</a:t>
            </a:r>
            <a:r>
              <a:rPr lang="es-MX" b="0" i="0" dirty="0">
                <a:solidFill>
                  <a:srgbClr val="333333"/>
                </a:solidFill>
                <a:effectLst/>
                <a:latin typeface="roboto"/>
              </a:rPr>
              <a:t>, debe proporcionar un </a:t>
            </a:r>
            <a:r>
              <a:rPr lang="es-MX" b="0" i="0" dirty="0" err="1">
                <a:solidFill>
                  <a:srgbClr val="333333"/>
                </a:solidFill>
                <a:effectLst/>
                <a:latin typeface="roboto"/>
              </a:rPr>
              <a:t>WindowFn</a:t>
            </a:r>
            <a:r>
              <a:rPr lang="es-MX" b="0" i="0" dirty="0">
                <a:solidFill>
                  <a:srgbClr val="333333"/>
                </a:solidFill>
                <a:effectLst/>
                <a:latin typeface="roboto"/>
              </a:rPr>
              <a:t>. El </a:t>
            </a:r>
            <a:r>
              <a:rPr lang="es-MX" b="0" i="0" dirty="0" err="1">
                <a:solidFill>
                  <a:srgbClr val="333333"/>
                </a:solidFill>
                <a:effectLst/>
                <a:latin typeface="roboto"/>
              </a:rPr>
              <a:t>WindowFndetermina</a:t>
            </a:r>
            <a:r>
              <a:rPr lang="es-MX" b="0" i="0" dirty="0">
                <a:solidFill>
                  <a:srgbClr val="333333"/>
                </a:solidFill>
                <a:effectLst/>
                <a:latin typeface="roboto"/>
              </a:rPr>
              <a:t> la función de ventana </a:t>
            </a:r>
            <a:r>
              <a:rPr lang="es-MX" b="0" i="0" dirty="0" err="1">
                <a:solidFill>
                  <a:srgbClr val="333333"/>
                </a:solidFill>
                <a:effectLst/>
                <a:latin typeface="roboto"/>
              </a:rPr>
              <a:t>PCollectionque</a:t>
            </a:r>
            <a:r>
              <a:rPr lang="es-MX" b="0" i="0" dirty="0">
                <a:solidFill>
                  <a:srgbClr val="333333"/>
                </a:solidFill>
                <a:effectLst/>
                <a:latin typeface="roboto"/>
              </a:rPr>
              <a:t> utilizará para las transformaciones de agrupación posteriores, como una ventana de tiempo fija o deslizante.</a:t>
            </a:r>
          </a:p>
          <a:p>
            <a:pPr algn="l"/>
            <a:r>
              <a:rPr lang="es-MX" b="0" i="0" dirty="0">
                <a:solidFill>
                  <a:srgbClr val="333333"/>
                </a:solidFill>
                <a:effectLst/>
                <a:latin typeface="roboto"/>
              </a:rPr>
              <a:t>Cuando configura una función de ventana, es posible que también desee configurar un disparador para su </a:t>
            </a:r>
            <a:r>
              <a:rPr lang="es-MX" b="0" i="0" dirty="0" err="1">
                <a:solidFill>
                  <a:srgbClr val="333333"/>
                </a:solidFill>
                <a:effectLst/>
                <a:latin typeface="roboto"/>
              </a:rPr>
              <a:t>PCollection</a:t>
            </a:r>
            <a:r>
              <a:rPr lang="es-MX" b="0" i="0" dirty="0">
                <a:solidFill>
                  <a:srgbClr val="333333"/>
                </a:solidFill>
                <a:effectLst/>
                <a:latin typeface="roboto"/>
              </a:rPr>
              <a:t>. El disparador determina cuándo se agrega y emite cada ventana individual, y ayuda a refinar cómo se desempeña la función de ventana con respecto a los datos tardíos y al cálculo de los primeros resultados. Consulte la sección de </a:t>
            </a:r>
            <a:r>
              <a:rPr lang="es-MX" b="0" i="0" u="none" strike="noStrike" dirty="0">
                <a:solidFill>
                  <a:srgbClr val="337AB7"/>
                </a:solidFill>
                <a:effectLst/>
                <a:latin typeface="roboto"/>
                <a:hlinkClick r:id="rId3"/>
              </a:rPr>
              <a:t>desencadenantes</a:t>
            </a:r>
            <a:r>
              <a:rPr lang="es-MX" b="0" i="0" dirty="0">
                <a:solidFill>
                  <a:srgbClr val="333333"/>
                </a:solidFill>
                <a:effectLst/>
                <a:latin typeface="roboto"/>
              </a:rPr>
              <a:t> para obtener más información.</a:t>
            </a:r>
          </a:p>
          <a:p>
            <a:br>
              <a:rPr lang="es-MX" dirty="0"/>
            </a:br>
            <a:endParaRPr lang="es-MX" b="0" i="0" dirty="0">
              <a:solidFill>
                <a:srgbClr val="333333"/>
              </a:solidFill>
              <a:effectLst/>
              <a:latin typeface="roboto"/>
            </a:endParaRPr>
          </a:p>
          <a:p>
            <a:endParaRPr lang="es-MX" b="0" i="0" dirty="0">
              <a:solidFill>
                <a:srgbClr val="333333"/>
              </a:solidFill>
              <a:effectLst/>
              <a:latin typeface="roboto"/>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24</a:t>
            </a:fld>
            <a:endParaRPr lang="es-PA"/>
          </a:p>
        </p:txBody>
      </p:sp>
    </p:spTree>
    <p:extLst>
      <p:ext uri="{BB962C8B-B14F-4D97-AF65-F5344CB8AC3E}">
        <p14:creationId xmlns:p14="http://schemas.microsoft.com/office/powerpoint/2010/main" val="750850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333333"/>
                </a:solidFill>
                <a:effectLst/>
                <a:latin typeface="roboto"/>
              </a:rPr>
              <a:t>Explicación del ejemplo </a:t>
            </a:r>
          </a:p>
          <a:p>
            <a:r>
              <a:rPr lang="es-MX" b="0" i="0" dirty="0">
                <a:solidFill>
                  <a:srgbClr val="333333"/>
                </a:solidFill>
                <a:effectLst/>
                <a:latin typeface="roboto"/>
              </a:rPr>
              <a:t>Por ejemplo, cada ventana puede capturar 60 segundos de datos, pero una nueva ventana comienza cada 30 segundos.</a:t>
            </a:r>
          </a:p>
          <a:p>
            <a:r>
              <a:rPr lang="es-MX" b="0" i="0" dirty="0">
                <a:solidFill>
                  <a:srgbClr val="333333"/>
                </a:solidFill>
                <a:effectLst/>
                <a:latin typeface="roboto"/>
              </a:rPr>
              <a:t>puede calcular un promedio de datos de los últimos 60 segundos, actualizado cada 30 segundos, en nuestro ejemplo.</a:t>
            </a:r>
          </a:p>
          <a:p>
            <a:pPr algn="l"/>
            <a:r>
              <a:rPr lang="en-US" b="0" i="0" dirty="0">
                <a:solidFill>
                  <a:srgbClr val="333333"/>
                </a:solidFill>
                <a:effectLst/>
                <a:latin typeface="roboto"/>
              </a:rPr>
              <a:t>The following example code shows how to apply Window to divide a </a:t>
            </a:r>
            <a:r>
              <a:rPr lang="en-US" b="0" i="0" dirty="0" err="1">
                <a:solidFill>
                  <a:srgbClr val="333333"/>
                </a:solidFill>
                <a:effectLst/>
                <a:latin typeface="roboto"/>
              </a:rPr>
              <a:t>PCollection</a:t>
            </a:r>
            <a:r>
              <a:rPr lang="en-US" b="0" i="0" dirty="0">
                <a:solidFill>
                  <a:srgbClr val="333333"/>
                </a:solidFill>
                <a:effectLst/>
                <a:latin typeface="roboto"/>
              </a:rPr>
              <a:t> into sliding time windows. Each window is 30 seconds in length, and a new window begins every five seconds:</a:t>
            </a:r>
          </a:p>
          <a:p>
            <a:endParaRPr lang="es-MX" b="0" i="0" dirty="0">
              <a:solidFill>
                <a:srgbClr val="333333"/>
              </a:solidFill>
              <a:effectLst/>
              <a:latin typeface="roboto"/>
            </a:endParaRPr>
          </a:p>
          <a:p>
            <a:endParaRPr lang="es-MX" b="0" i="0" dirty="0">
              <a:solidFill>
                <a:srgbClr val="333333"/>
              </a:solidFill>
              <a:effectLst/>
              <a:latin typeface="roboto"/>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25</a:t>
            </a:fld>
            <a:endParaRPr lang="es-PA"/>
          </a:p>
        </p:txBody>
      </p:sp>
    </p:spTree>
    <p:extLst>
      <p:ext uri="{BB962C8B-B14F-4D97-AF65-F5344CB8AC3E}">
        <p14:creationId xmlns:p14="http://schemas.microsoft.com/office/powerpoint/2010/main" val="281377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b="0" i="0" dirty="0">
              <a:solidFill>
                <a:srgbClr val="333333"/>
              </a:solidFill>
              <a:effectLst/>
              <a:latin typeface="roboto"/>
            </a:endParaRPr>
          </a:p>
          <a:p>
            <a:endParaRPr lang="es-MX" b="0" i="0" dirty="0">
              <a:solidFill>
                <a:srgbClr val="333333"/>
              </a:solidFill>
              <a:effectLst/>
              <a:latin typeface="roboto"/>
            </a:endParaRPr>
          </a:p>
          <a:p>
            <a:r>
              <a:rPr lang="es-MX" b="0" i="0" dirty="0">
                <a:solidFill>
                  <a:srgbClr val="333333"/>
                </a:solidFill>
                <a:effectLst/>
                <a:latin typeface="roboto"/>
              </a:rPr>
              <a:t>Explicación </a:t>
            </a:r>
          </a:p>
          <a:p>
            <a:r>
              <a:rPr lang="es-MX" b="0" i="0" dirty="0">
                <a:solidFill>
                  <a:srgbClr val="333333"/>
                </a:solidFill>
                <a:effectLst/>
                <a:latin typeface="roboto"/>
              </a:rPr>
              <a:t>. Por ejemplo, un flujo de datos que representa la actividad del mouse del usuario puede tener largos períodos de inactividad intercalados con altas concentraciones de clics. Si los datos llegan después del tiempo de intervalo mínimo especificado, esto inicia el inicio de una nueva </a:t>
            </a:r>
            <a:r>
              <a:rPr lang="es-MX" b="0" i="0" dirty="0" err="1">
                <a:solidFill>
                  <a:srgbClr val="333333"/>
                </a:solidFill>
                <a:effectLst/>
                <a:latin typeface="roboto"/>
              </a:rPr>
              <a:t>ventana.del</a:t>
            </a:r>
            <a:r>
              <a:rPr lang="es-MX" b="0" i="0" dirty="0">
                <a:solidFill>
                  <a:srgbClr val="333333"/>
                </a:solidFill>
                <a:effectLst/>
                <a:latin typeface="roboto"/>
              </a:rPr>
              <a:t> ejemplo </a:t>
            </a:r>
          </a:p>
          <a:p>
            <a:pPr algn="l"/>
            <a:r>
              <a:rPr lang="es-MX" b="1" i="0" dirty="0">
                <a:solidFill>
                  <a:srgbClr val="333333"/>
                </a:solidFill>
                <a:effectLst/>
                <a:latin typeface="roboto"/>
              </a:rPr>
              <a:t>Figura 8:</a:t>
            </a:r>
            <a:r>
              <a:rPr lang="es-MX" b="0" i="0" dirty="0">
                <a:solidFill>
                  <a:srgbClr val="333333"/>
                </a:solidFill>
                <a:effectLst/>
                <a:latin typeface="roboto"/>
              </a:rPr>
              <a:t> Ventanas de sesión, con una duración mínima de intervalo. Observe cómo cada clave de datos tiene diferentes ventanas, según su distribución de datos.</a:t>
            </a:r>
          </a:p>
          <a:p>
            <a:pPr algn="l"/>
            <a:endParaRPr lang="es-MX" b="0" i="0" dirty="0">
              <a:solidFill>
                <a:srgbClr val="333333"/>
              </a:solidFill>
              <a:effectLst/>
              <a:latin typeface="roboto"/>
            </a:endParaRPr>
          </a:p>
          <a:p>
            <a:pPr algn="l"/>
            <a:r>
              <a:rPr lang="es-MX" b="0" i="0" dirty="0">
                <a:solidFill>
                  <a:srgbClr val="333333"/>
                </a:solidFill>
                <a:effectLst/>
                <a:latin typeface="roboto"/>
              </a:rPr>
              <a:t>Sintaxis </a:t>
            </a:r>
          </a:p>
          <a:p>
            <a:pPr algn="l"/>
            <a:r>
              <a:rPr lang="en-US" b="0" i="0" dirty="0">
                <a:solidFill>
                  <a:srgbClr val="333333"/>
                </a:solidFill>
                <a:effectLst/>
                <a:latin typeface="roboto"/>
              </a:rPr>
              <a:t>The following example code shows how to apply </a:t>
            </a:r>
            <a:r>
              <a:rPr lang="en-US" dirty="0"/>
              <a:t>Window</a:t>
            </a:r>
            <a:r>
              <a:rPr lang="en-US" b="0" i="0" dirty="0">
                <a:solidFill>
                  <a:srgbClr val="333333"/>
                </a:solidFill>
                <a:effectLst/>
                <a:latin typeface="roboto"/>
              </a:rPr>
              <a:t> to divide a </a:t>
            </a:r>
            <a:r>
              <a:rPr lang="en-US" dirty="0" err="1"/>
              <a:t>PCollection</a:t>
            </a:r>
            <a:r>
              <a:rPr lang="en-US" b="0" i="0" dirty="0">
                <a:solidFill>
                  <a:srgbClr val="333333"/>
                </a:solidFill>
                <a:effectLst/>
                <a:latin typeface="roboto"/>
              </a:rPr>
              <a:t> into session windows, where each session must be separated by a time gap of at least 10 minutes (600 seconds):</a:t>
            </a:r>
            <a:endParaRPr lang="es-MX" b="0" i="0" dirty="0">
              <a:solidFill>
                <a:srgbClr val="333333"/>
              </a:solidFill>
              <a:effectLst/>
              <a:latin typeface="roboto"/>
            </a:endParaRPr>
          </a:p>
          <a:p>
            <a:br>
              <a:rPr lang="es-MX" dirty="0"/>
            </a:br>
            <a:endParaRPr lang="es-MX" b="0" i="0" dirty="0">
              <a:solidFill>
                <a:srgbClr val="333333"/>
              </a:solidFill>
              <a:effectLst/>
              <a:latin typeface="roboto"/>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26</a:t>
            </a:fld>
            <a:endParaRPr lang="es-PA"/>
          </a:p>
        </p:txBody>
      </p:sp>
    </p:spTree>
    <p:extLst>
      <p:ext uri="{BB962C8B-B14F-4D97-AF65-F5344CB8AC3E}">
        <p14:creationId xmlns:p14="http://schemas.microsoft.com/office/powerpoint/2010/main" val="171318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Explicación de la imagen </a:t>
            </a:r>
            <a:br>
              <a:rPr lang="es-MX" dirty="0"/>
            </a:br>
            <a:r>
              <a:rPr lang="es-MX" sz="1200" dirty="0">
                <a:effectLst/>
                <a:latin typeface="Calibri" panose="020F0502020204030204" pitchFamily="34" charset="0"/>
                <a:ea typeface="Times New Roman" panose="02020603050405020304" pitchFamily="18" charset="0"/>
              </a:rPr>
              <a:t>Se espera que Datos 1 esté en Ventana 1. Pero, en realidad, llega en la duración de Ventana 2. Datos 2 llega un poco más tarde, por fuera de Ventana 2. Datos 3 se ve bien. En esta situación, debemos considerar el tratamiento para Datos 1 y Datos 2. Nuestro sistema debería ser capaz de encontrar la diferencia entre la hora esperada de llegada y la hora real de llegada. Esto se conoce como tiempo de retardo. Esto ayuda al sistema a determinar cómo manejar la llegada tardía de datos. Dataflow puede hacer un seguimiento automático de este tiempo de retardo con una técnica conocida como marca de agua. Entonces, Dataflow procesará continuamente la marca de agua que representa el tiempo de retardo.</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latin typeface="Calibri" panose="020F0502020204030204" pitchFamily="34" charset="0"/>
                <a:ea typeface="Times New Roman" panose="02020603050405020304" pitchFamily="18" charset="0"/>
                <a:cs typeface="Calibri" panose="020F0502020204030204" pitchFamily="34" charset="0"/>
              </a:rPr>
              <a:t>Dataflow por lo general espera hasta que la marca de agua que procesó haya transcurrido. Entonces, si se ejecuta un sistema con un retardo de 3 o 4 segundos esperará 4 segundos antes de limpiar la ventana ya que entonces cree que todos los datos deberían haber llegado para ese período particular.</a:t>
            </a:r>
            <a:endParaRPr lang="es-P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200" b="1" dirty="0">
                <a:effectLst/>
                <a:latin typeface="Calibri" panose="020F0502020204030204" pitchFamily="34" charset="0"/>
                <a:ea typeface="Times New Roman" panose="02020603050405020304" pitchFamily="18" charset="0"/>
                <a:cs typeface="Calibri" panose="020F0502020204030204" pitchFamily="34" charset="0"/>
              </a:rPr>
              <a:t>Qué ocurre entonces con los datos tardíos?</a:t>
            </a:r>
            <a:r>
              <a:rPr lang="es-MX" sz="1200" dirty="0">
                <a:effectLst/>
                <a:latin typeface="Calibri" panose="020F0502020204030204" pitchFamily="34" charset="0"/>
                <a:ea typeface="Times New Roman" panose="02020603050405020304" pitchFamily="18" charset="0"/>
                <a:cs typeface="Calibri" panose="020F0502020204030204" pitchFamily="34" charset="0"/>
              </a:rPr>
              <a:t> Digamos que hay un evento con una marca de tiempo de 8:04 pero ahora es 8:06. Llegó tarde 2 minutos, un minuto después de cerrar la ventana. ¿Qué hace con esos datos? La respuesta es que usted lo elige. La opción predeterminada es descartarlo. Pero puede decirle que procese de nuevo la ventana según esas llegadas tardías.</a:t>
            </a:r>
            <a:endParaRPr lang="es-P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200" dirty="0">
                <a:effectLst/>
                <a:latin typeface="Calibri" panose="020F0502020204030204" pitchFamily="34" charset="0"/>
                <a:ea typeface="Times New Roman" panose="02020603050405020304" pitchFamily="18" charset="0"/>
                <a:cs typeface="Calibri" panose="020F0502020204030204" pitchFamily="34" charset="0"/>
              </a:rPr>
              <a:t>La configuración predeterminada de ventanas en Beam intenta determinar cuándo llegaron todos los datos según el tipo de fuente de datos. Luego, avanza la marca de agua más allá del final de la ventana. Esta configuración predeterminada no permite datos tardíos.</a:t>
            </a:r>
            <a:endParaRPr lang="es-P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200" dirty="0">
                <a:effectLst/>
                <a:latin typeface="Calibri" panose="020F0502020204030204" pitchFamily="34" charset="0"/>
                <a:ea typeface="Times New Roman" panose="02020603050405020304" pitchFamily="18" charset="0"/>
                <a:cs typeface="Calibri" panose="020F0502020204030204" pitchFamily="34" charset="0"/>
              </a:rPr>
              <a:t>Sabemos que los datos pueden llegar tarde al sistema y puede que debamos considerarlos en las agregaciones. De forma predeterminada, se activa una agregación en la marca de agua. Dediquemos algo de tiempo a comprender cómo funciona.</a:t>
            </a:r>
            <a:endParaRPr lang="es-PA"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1200" b="0" i="0" dirty="0">
              <a:solidFill>
                <a:srgbClr val="333333"/>
              </a:solidFill>
              <a:effectLst/>
              <a:latin typeface="Calibri" panose="020F0502020204030204" pitchFamily="34" charset="0"/>
            </a:endParaRPr>
          </a:p>
          <a:p>
            <a:r>
              <a:rPr lang="es-MX" sz="1200" b="0" i="0" dirty="0">
                <a:solidFill>
                  <a:srgbClr val="333333"/>
                </a:solidFill>
                <a:effectLst/>
                <a:latin typeface="Calibri" panose="020F0502020204030204" pitchFamily="34" charset="0"/>
              </a:rPr>
              <a:t>Explicación d </a:t>
            </a:r>
            <a:r>
              <a:rPr lang="es-MX" sz="1200" b="0" i="0" dirty="0" err="1">
                <a:solidFill>
                  <a:srgbClr val="333333"/>
                </a:solidFill>
                <a:effectLst/>
                <a:latin typeface="Calibri" panose="020F0502020204030204" pitchFamily="34" charset="0"/>
              </a:rPr>
              <a:t>ela</a:t>
            </a:r>
            <a:r>
              <a:rPr lang="es-MX" sz="1200" b="0" i="0" dirty="0">
                <a:solidFill>
                  <a:srgbClr val="333333"/>
                </a:solidFill>
                <a:effectLst/>
                <a:latin typeface="Calibri" panose="020F0502020204030204" pitchFamily="34" charset="0"/>
              </a:rPr>
              <a:t> segunda imagen </a:t>
            </a:r>
          </a:p>
          <a:p>
            <a:r>
              <a:rPr lang="en-US" sz="1800" b="0" i="0" dirty="0">
                <a:solidFill>
                  <a:srgbClr val="333333"/>
                </a:solidFill>
                <a:effectLst/>
                <a:latin typeface="roboto"/>
              </a:rPr>
              <a:t>You can allow late data by invoking the </a:t>
            </a:r>
            <a:r>
              <a:rPr lang="en-US" sz="1800" dirty="0"/>
              <a:t>.</a:t>
            </a:r>
            <a:r>
              <a:rPr lang="en-US" sz="1800" dirty="0" err="1"/>
              <a:t>withAllowedLateness</a:t>
            </a:r>
            <a:r>
              <a:rPr lang="en-US" sz="1800" b="0" i="0" dirty="0">
                <a:solidFill>
                  <a:srgbClr val="333333"/>
                </a:solidFill>
                <a:effectLst/>
                <a:latin typeface="roboto"/>
              </a:rPr>
              <a:t> operation when you set your </a:t>
            </a:r>
            <a:r>
              <a:rPr lang="en-US" sz="1800" dirty="0" err="1"/>
              <a:t>PCollection</a:t>
            </a:r>
            <a:r>
              <a:rPr lang="en-US" sz="1800" b="0" i="0" dirty="0" err="1">
                <a:solidFill>
                  <a:srgbClr val="333333"/>
                </a:solidFill>
                <a:effectLst/>
                <a:latin typeface="roboto"/>
              </a:rPr>
              <a:t>'s</a:t>
            </a:r>
            <a:r>
              <a:rPr lang="en-US" sz="1800" b="0" i="0" dirty="0">
                <a:solidFill>
                  <a:srgbClr val="333333"/>
                </a:solidFill>
                <a:effectLst/>
                <a:latin typeface="roboto"/>
              </a:rPr>
              <a:t> windowing strategy. The following code example demonstrates a windowing strategy that will allow late data up to two days after the end of a window</a:t>
            </a:r>
            <a:endParaRPr lang="es-MX" sz="1200" b="0" i="0" dirty="0">
              <a:solidFill>
                <a:srgbClr val="333333"/>
              </a:solidFill>
              <a:effectLst/>
              <a:latin typeface="Calibri" panose="020F0502020204030204" pitchFamily="34" charset="0"/>
            </a:endParaRPr>
          </a:p>
          <a:p>
            <a:r>
              <a:rPr lang="en-US" sz="1800" b="0" i="0" dirty="0">
                <a:solidFill>
                  <a:srgbClr val="333333"/>
                </a:solidFill>
                <a:effectLst/>
                <a:latin typeface="roboto"/>
              </a:rPr>
              <a:t>hen you set </a:t>
            </a:r>
            <a:r>
              <a:rPr lang="en-US" sz="1800" dirty="0"/>
              <a:t>.</a:t>
            </a:r>
            <a:r>
              <a:rPr lang="en-US" sz="1800" dirty="0" err="1"/>
              <a:t>withAllowedLateness</a:t>
            </a:r>
            <a:r>
              <a:rPr lang="en-US" sz="1800" b="0" i="0" dirty="0">
                <a:solidFill>
                  <a:srgbClr val="333333"/>
                </a:solidFill>
                <a:effectLst/>
                <a:latin typeface="roboto"/>
              </a:rPr>
              <a:t> on a </a:t>
            </a:r>
            <a:r>
              <a:rPr lang="en-US" sz="1800" dirty="0" err="1"/>
              <a:t>PCollection</a:t>
            </a:r>
            <a:r>
              <a:rPr lang="en-US" sz="1800" b="0" i="0" dirty="0">
                <a:solidFill>
                  <a:srgbClr val="333333"/>
                </a:solidFill>
                <a:effectLst/>
                <a:latin typeface="roboto"/>
              </a:rPr>
              <a:t>, that allowed lateness propagates forward to any subsequent </a:t>
            </a:r>
            <a:r>
              <a:rPr lang="en-US" sz="1800" dirty="0" err="1"/>
              <a:t>PCollection</a:t>
            </a:r>
            <a:r>
              <a:rPr lang="en-US" sz="1800" b="0" i="0" dirty="0">
                <a:solidFill>
                  <a:srgbClr val="333333"/>
                </a:solidFill>
                <a:effectLst/>
                <a:latin typeface="roboto"/>
              </a:rPr>
              <a:t> derived from the first </a:t>
            </a:r>
            <a:r>
              <a:rPr lang="en-US" sz="1800" dirty="0" err="1"/>
              <a:t>PCollection</a:t>
            </a:r>
            <a:r>
              <a:rPr lang="en-US" sz="1800" b="0" i="0" dirty="0">
                <a:solidFill>
                  <a:srgbClr val="333333"/>
                </a:solidFill>
                <a:effectLst/>
                <a:latin typeface="roboto"/>
              </a:rPr>
              <a:t> you applied allowed lateness to. If you want to change the allowed lateness later in your pipeline, you must do so explicitly by applying </a:t>
            </a:r>
            <a:r>
              <a:rPr lang="en-US" sz="1800" dirty="0" err="1"/>
              <a:t>Window.configure</a:t>
            </a:r>
            <a:r>
              <a:rPr lang="en-US" sz="1800" dirty="0"/>
              <a:t>().</a:t>
            </a:r>
            <a:r>
              <a:rPr lang="en-US" sz="1800" dirty="0" err="1"/>
              <a:t>withAllowedLateness</a:t>
            </a:r>
            <a:r>
              <a:rPr lang="en-US" sz="1800" dirty="0"/>
              <a:t>()</a:t>
            </a:r>
            <a:r>
              <a:rPr lang="en-US" sz="1800" b="0" i="0" dirty="0">
                <a:solidFill>
                  <a:srgbClr val="333333"/>
                </a:solidFill>
                <a:effectLst/>
                <a:latin typeface="roboto"/>
              </a:rPr>
              <a:t>.</a:t>
            </a:r>
            <a:endParaRPr lang="es-MX" sz="1200" b="0" i="0" dirty="0">
              <a:solidFill>
                <a:srgbClr val="333333"/>
              </a:solidFill>
              <a:effectLst/>
              <a:latin typeface="Calibri" panose="020F0502020204030204" pitchFamily="34" charset="0"/>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27</a:t>
            </a:fld>
            <a:endParaRPr lang="es-PA"/>
          </a:p>
        </p:txBody>
      </p:sp>
    </p:spTree>
    <p:extLst>
      <p:ext uri="{BB962C8B-B14F-4D97-AF65-F5344CB8AC3E}">
        <p14:creationId xmlns:p14="http://schemas.microsoft.com/office/powerpoint/2010/main" val="4255675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28</a:t>
            </a:fld>
            <a:endParaRPr lang="es-PA"/>
          </a:p>
        </p:txBody>
      </p:sp>
    </p:spTree>
    <p:extLst>
      <p:ext uri="{BB962C8B-B14F-4D97-AF65-F5344CB8AC3E}">
        <p14:creationId xmlns:p14="http://schemas.microsoft.com/office/powerpoint/2010/main" val="1350477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DTS es date-</a:t>
            </a:r>
            <a:r>
              <a:rPr lang="es-MX" dirty="0" err="1"/>
              <a:t>timestamp</a:t>
            </a:r>
            <a:endParaRPr lang="es-MX" dirty="0"/>
          </a:p>
          <a:p>
            <a:pPr algn="l"/>
            <a:r>
              <a:rPr lang="es-MX" b="0" i="0" dirty="0">
                <a:solidFill>
                  <a:srgbClr val="333333"/>
                </a:solidFill>
                <a:effectLst/>
                <a:latin typeface="roboto"/>
              </a:rPr>
              <a:t>El </a:t>
            </a:r>
            <a:r>
              <a:rPr lang="es-MX" b="0" i="0" dirty="0" err="1">
                <a:solidFill>
                  <a:srgbClr val="333333"/>
                </a:solidFill>
                <a:effectLst/>
                <a:latin typeface="roboto"/>
              </a:rPr>
              <a:t>AfterWatermarkdisparador</a:t>
            </a:r>
            <a:r>
              <a:rPr lang="es-MX" b="0" i="0" dirty="0">
                <a:solidFill>
                  <a:srgbClr val="333333"/>
                </a:solidFill>
                <a:effectLst/>
                <a:latin typeface="roboto"/>
              </a:rPr>
              <a:t> opera en el </a:t>
            </a:r>
            <a:r>
              <a:rPr lang="es-MX" b="0" i="1" dirty="0">
                <a:solidFill>
                  <a:srgbClr val="333333"/>
                </a:solidFill>
                <a:effectLst/>
                <a:latin typeface="roboto"/>
              </a:rPr>
              <a:t>tiempo del evento</a:t>
            </a:r>
            <a:r>
              <a:rPr lang="es-MX" b="0" i="0" dirty="0">
                <a:solidFill>
                  <a:srgbClr val="333333"/>
                </a:solidFill>
                <a:effectLst/>
                <a:latin typeface="roboto"/>
              </a:rPr>
              <a:t> . El </a:t>
            </a:r>
            <a:r>
              <a:rPr lang="es-MX" b="0" i="0" dirty="0" err="1">
                <a:solidFill>
                  <a:srgbClr val="333333"/>
                </a:solidFill>
                <a:effectLst/>
                <a:latin typeface="roboto"/>
              </a:rPr>
              <a:t>AfterWatermark</a:t>
            </a:r>
            <a:r>
              <a:rPr lang="es-MX" b="0" i="0" dirty="0">
                <a:solidFill>
                  <a:srgbClr val="333333"/>
                </a:solidFill>
                <a:effectLst/>
                <a:latin typeface="roboto"/>
              </a:rPr>
              <a:t> disparador emite el contenido de una ventana después de que la </a:t>
            </a:r>
            <a:r>
              <a:rPr lang="es-MX" b="0" i="0" u="none" strike="noStrike" dirty="0">
                <a:solidFill>
                  <a:srgbClr val="337AB7"/>
                </a:solidFill>
                <a:effectLst/>
                <a:latin typeface="roboto"/>
                <a:hlinkClick r:id="rId3"/>
              </a:rPr>
              <a:t>marca de agua</a:t>
            </a:r>
            <a:r>
              <a:rPr lang="es-MX" b="0" i="0" dirty="0">
                <a:solidFill>
                  <a:srgbClr val="333333"/>
                </a:solidFill>
                <a:effectLst/>
                <a:latin typeface="roboto"/>
              </a:rPr>
              <a:t> pasa el final de la ventana, según las marcas de tiempo adjuntas a los elementos de datos. La marca de agua es una métrica de progreso global y es la noción de Beam de integridad de entrada dentro de su canalización en cualquier punto dado. </a:t>
            </a:r>
            <a:r>
              <a:rPr lang="es-MX" b="0" i="1" dirty="0">
                <a:solidFill>
                  <a:srgbClr val="333333"/>
                </a:solidFill>
                <a:effectLst/>
                <a:latin typeface="roboto"/>
              </a:rPr>
              <a:t>solo se</a:t>
            </a:r>
            <a:r>
              <a:rPr lang="es-MX" b="0" i="0" dirty="0">
                <a:solidFill>
                  <a:srgbClr val="333333"/>
                </a:solidFill>
                <a:effectLst/>
                <a:latin typeface="roboto"/>
              </a:rPr>
              <a:t> dispara cuando la marca de agua pasa el final de la ventana. </a:t>
            </a:r>
            <a:r>
              <a:rPr lang="es-MX" b="0" i="0" dirty="0" err="1">
                <a:solidFill>
                  <a:srgbClr val="333333"/>
                </a:solidFill>
                <a:effectLst/>
                <a:latin typeface="roboto"/>
              </a:rPr>
              <a:t>AfterWatermark</a:t>
            </a:r>
            <a:endParaRPr lang="es-MX" b="0" i="0" dirty="0">
              <a:solidFill>
                <a:srgbClr val="333333"/>
              </a:solidFill>
              <a:effectLst/>
              <a:latin typeface="roboto"/>
            </a:endParaRPr>
          </a:p>
          <a:p>
            <a:pPr algn="l"/>
            <a:r>
              <a:rPr lang="es-MX" b="0" i="0" dirty="0">
                <a:solidFill>
                  <a:srgbClr val="333333"/>
                </a:solidFill>
                <a:effectLst/>
                <a:latin typeface="roboto"/>
              </a:rPr>
              <a:t>Además, puede configurar activadores que se activan si su canalización recibe datos antes o después del final de la ventana.</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Times New Roman" panose="02020603050405020304" pitchFamily="18" charset="0"/>
                <a:cs typeface="Calibri" panose="020F0502020204030204" pitchFamily="34" charset="0"/>
              </a:rPr>
              <a:t>El activador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AfterWatermark</a:t>
            </a:r>
            <a:r>
              <a:rPr lang="es-MX" sz="1800" dirty="0">
                <a:effectLst/>
                <a:latin typeface="Calibri" panose="020F0502020204030204" pitchFamily="34" charset="0"/>
                <a:ea typeface="Times New Roman" panose="02020603050405020304" pitchFamily="18" charset="0"/>
                <a:cs typeface="Calibri" panose="020F0502020204030204" pitchFamily="34" charset="0"/>
              </a:rPr>
              <a:t> es el único tipo admitido actualmente. Apache Beam determina cuándo se procesaron todos los elementos con una marca de tiempo de fecha que abarca esta ventana. Esta es la marca de agua. La aprobación de la marca de agua provoca que se realice el paso de agregación. Después de pasar la marca de agua se activa el activador predeterminado de hora de evento. Su comportamiento es emitir los resultados de la agregación una vez y descartar cualquier dato que llegue tarde. En canalizaciones de Java, puede anularlo y hacer algo con los datos tardíos. En una canalización de Python los datos tardíos se descartan incondicionalmente.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Calibri" panose="020F0502020204030204" pitchFamily="34" charset="0"/>
              <a:ea typeface="Calibri" panose="020F0502020204030204" pitchFamily="34" charset="0"/>
              <a:cs typeface="Calibri" panose="020F0502020204030204" pitchFamily="34" charset="0"/>
            </a:endParaRPr>
          </a:p>
          <a:p>
            <a:pPr algn="l"/>
            <a:r>
              <a:rPr lang="es-MX" sz="2800" b="0" i="0" dirty="0">
                <a:solidFill>
                  <a:srgbClr val="333333"/>
                </a:solidFill>
                <a:effectLst/>
                <a:latin typeface="roboto"/>
              </a:rPr>
              <a:t>.2. Desencadenantes del tiempo de procesamiento</a:t>
            </a:r>
          </a:p>
          <a:p>
            <a:pPr algn="l"/>
            <a:r>
              <a:rPr lang="es-MX" sz="2800" b="0" i="0" dirty="0">
                <a:solidFill>
                  <a:srgbClr val="333333"/>
                </a:solidFill>
                <a:effectLst/>
                <a:latin typeface="roboto"/>
              </a:rPr>
              <a:t>El </a:t>
            </a:r>
            <a:r>
              <a:rPr lang="es-MX" sz="2800" b="0" i="0" dirty="0" err="1">
                <a:solidFill>
                  <a:srgbClr val="333333"/>
                </a:solidFill>
                <a:effectLst/>
                <a:latin typeface="roboto"/>
              </a:rPr>
              <a:t>AfterProcessingTimedisparador</a:t>
            </a:r>
            <a:r>
              <a:rPr lang="es-MX" sz="2800" b="0" i="0" dirty="0">
                <a:solidFill>
                  <a:srgbClr val="333333"/>
                </a:solidFill>
                <a:effectLst/>
                <a:latin typeface="roboto"/>
              </a:rPr>
              <a:t> opera en </a:t>
            </a:r>
            <a:r>
              <a:rPr lang="es-MX" sz="2800" b="0" i="1" dirty="0">
                <a:solidFill>
                  <a:srgbClr val="333333"/>
                </a:solidFill>
                <a:effectLst/>
                <a:latin typeface="roboto"/>
              </a:rPr>
              <a:t>tiempo de procesamiento</a:t>
            </a:r>
            <a:r>
              <a:rPr lang="es-MX" sz="2800" b="0" i="0" dirty="0">
                <a:solidFill>
                  <a:srgbClr val="333333"/>
                </a:solidFill>
                <a:effectLst/>
                <a:latin typeface="roboto"/>
              </a:rPr>
              <a:t> . Por ejemplo, el disparador emite una ventana después de que ha pasado una cierta cantidad de tiempo de procesamiento desde que se recibieron los datos. El tiempo de procesamiento lo determina el reloj del sistema, en lugar de la marca de tiempo del elemento de datos. </a:t>
            </a:r>
            <a:r>
              <a:rPr lang="es-MX" sz="2800" b="0" i="0" dirty="0" err="1">
                <a:solidFill>
                  <a:srgbClr val="333333"/>
                </a:solidFill>
                <a:effectLst/>
                <a:latin typeface="roboto"/>
              </a:rPr>
              <a:t>AfterProcessingTime</a:t>
            </a:r>
            <a:endParaRPr lang="es-MX" sz="2800" b="0" i="0" dirty="0">
              <a:solidFill>
                <a:srgbClr val="333333"/>
              </a:solidFill>
              <a:effectLst/>
              <a:latin typeface="roboto"/>
            </a:endParaRPr>
          </a:p>
          <a:p>
            <a:pPr algn="l"/>
            <a:r>
              <a:rPr lang="es-MX" sz="2800" b="0" i="0" dirty="0">
                <a:solidFill>
                  <a:srgbClr val="333333"/>
                </a:solidFill>
                <a:effectLst/>
                <a:latin typeface="roboto"/>
              </a:rPr>
              <a:t>El </a:t>
            </a:r>
            <a:r>
              <a:rPr lang="es-MX" sz="2800" b="0" i="0" dirty="0" err="1">
                <a:solidFill>
                  <a:srgbClr val="333333"/>
                </a:solidFill>
                <a:effectLst/>
                <a:latin typeface="roboto"/>
              </a:rPr>
              <a:t>AfterProcessingTimedisparador</a:t>
            </a:r>
            <a:r>
              <a:rPr lang="es-MX" sz="2800" b="0" i="0" dirty="0">
                <a:solidFill>
                  <a:srgbClr val="333333"/>
                </a:solidFill>
                <a:effectLst/>
                <a:latin typeface="roboto"/>
              </a:rPr>
              <a:t> es útil para activar resultados tempranos desde una ventana, particularmente una ventana con un marco de tiempo grande, como una ventana global única.</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Times New Roman" panose="02020603050405020304" pitchFamily="18" charset="0"/>
                <a:cs typeface="Calibri" panose="020F0502020204030204" pitchFamily="34" charset="0"/>
              </a:rPr>
              <a:t>Un activador basado en datos se asocia con una condición de datos contenidos en el elemento mismo. Actualmente, esto solo cuenta cada elemento que se procesó en la ventana.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2800" b="0" i="0" dirty="0">
                <a:solidFill>
                  <a:srgbClr val="333333"/>
                </a:solidFill>
                <a:effectLst/>
                <a:latin typeface="roboto"/>
              </a:rPr>
              <a:t>Beam proporciona un disparador basada en datos, . Este disparador funciona con un recuento de elementos; se activa después de que el panel actual haya recopilado al menos </a:t>
            </a:r>
            <a:r>
              <a:rPr lang="es-MX" sz="2800" b="0" i="1" dirty="0">
                <a:solidFill>
                  <a:srgbClr val="333333"/>
                </a:solidFill>
                <a:effectLst/>
                <a:latin typeface="roboto"/>
              </a:rPr>
              <a:t>N</a:t>
            </a:r>
            <a:r>
              <a:rPr lang="es-MX" sz="2800" b="0" i="0" dirty="0">
                <a:solidFill>
                  <a:srgbClr val="333333"/>
                </a:solidFill>
                <a:effectLst/>
                <a:latin typeface="roboto"/>
              </a:rPr>
              <a:t> elementos. Esto permite que una ventana emita resultados tempranos (antes de que se hayan acumulado todos los datos), lo que puede ser particularmente útil si está utilizando una única ventana global. </a:t>
            </a:r>
            <a:r>
              <a:rPr lang="es-MX" sz="2800" b="0" i="0" dirty="0" err="1">
                <a:solidFill>
                  <a:srgbClr val="333333"/>
                </a:solidFill>
                <a:effectLst/>
                <a:latin typeface="roboto"/>
              </a:rPr>
              <a:t>AfterCount</a:t>
            </a:r>
            <a:endParaRPr lang="es-MX"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Times New Roman" panose="02020603050405020304" pitchFamily="18" charset="0"/>
                <a:cs typeface="Calibri" panose="020F0502020204030204" pitchFamily="34" charset="0"/>
              </a:rPr>
              <a:t>Puede establecer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AfterCount</a:t>
            </a:r>
            <a:r>
              <a:rPr lang="es-MX" sz="1800" dirty="0">
                <a:effectLst/>
                <a:latin typeface="Calibri" panose="020F0502020204030204" pitchFamily="34" charset="0"/>
                <a:ea typeface="Times New Roman" panose="02020603050405020304" pitchFamily="18" charset="0"/>
                <a:cs typeface="Calibri" panose="020F0502020204030204" pitchFamily="34" charset="0"/>
              </a:rPr>
              <a:t> en 15 y cada 15 elementos causarán una emisión. Los activadores compuestos combinan efectos. Por ejemplo, tiene un activador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AfterCount</a:t>
            </a:r>
            <a:r>
              <a:rPr lang="es-MX" sz="1800" dirty="0">
                <a:effectLst/>
                <a:latin typeface="Calibri" panose="020F0502020204030204" pitchFamily="34" charset="0"/>
                <a:ea typeface="Times New Roman" panose="02020603050405020304" pitchFamily="18" charset="0"/>
                <a:cs typeface="Calibri" panose="020F0502020204030204" pitchFamily="34" charset="0"/>
              </a:rPr>
              <a:t> basado en datos establecido en 15. Cada 15 elementos, haría una emisión. Sin embargo, si hay 14 elementos en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PCollection</a:t>
            </a:r>
            <a:r>
              <a:rPr lang="es-MX" sz="1800" dirty="0">
                <a:effectLst/>
                <a:latin typeface="Calibri" panose="020F0502020204030204" pitchFamily="34" charset="0"/>
                <a:ea typeface="Times New Roman" panose="02020603050405020304" pitchFamily="18" charset="0"/>
                <a:cs typeface="Calibri" panose="020F0502020204030204" pitchFamily="34" charset="0"/>
              </a:rPr>
              <a:t> y no llegaron más datos los 14 estarían en la ventana para siempre. En este caso, podría agregar un activador de hora de evento para asegurar que los últimos 14 se entreguen en una emisión.</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s-MX" sz="2800" b="0" i="0" dirty="0">
              <a:solidFill>
                <a:srgbClr val="333333"/>
              </a:solidFill>
              <a:effectLst/>
              <a:latin typeface="roboto"/>
            </a:endParaRPr>
          </a:p>
          <a:p>
            <a:pPr>
              <a:lnSpc>
                <a:spcPct val="107000"/>
              </a:lnSpc>
              <a:spcAft>
                <a:spcPts val="800"/>
              </a:spcAft>
            </a:pPr>
            <a:r>
              <a:rPr lang="es-MX" sz="1800" dirty="0">
                <a:effectLst/>
                <a:latin typeface="Calibri" panose="020F0502020204030204" pitchFamily="34" charset="0"/>
                <a:ea typeface="Times New Roman" panose="02020603050405020304" pitchFamily="18" charset="0"/>
                <a:cs typeface="Calibri" panose="020F0502020204030204" pitchFamily="34" charset="0"/>
              </a:rPr>
              <a:t>Ya conocemos las distintas técnicas para manejar la acumulación de datos tardíos. También sabemos que se usan activadores para iniciar la acumulación y que las marcas de agua ayudan a decidir el tiempo de retardo y las acciones correctivas relacionadas para procesar acumulaciones. En su pantalla, puede ver el código que crea un activador de muestra. Como puede ver en el código, </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Times New Roman" panose="02020603050405020304" pitchFamily="18" charset="0"/>
                <a:cs typeface="Calibri" panose="020F0502020204030204" pitchFamily="34" charset="0"/>
              </a:rPr>
              <a:t> </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s-MX" sz="2800" b="0" i="0" dirty="0">
              <a:solidFill>
                <a:srgbClr val="333333"/>
              </a:solidFill>
              <a:effectLst/>
              <a:latin typeface="roboto"/>
            </a:endParaRPr>
          </a:p>
          <a:p>
            <a:br>
              <a:rPr lang="es-MX" sz="2800" dirty="0"/>
            </a:b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A" dirty="0"/>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29</a:t>
            </a:fld>
            <a:endParaRPr lang="es-PA"/>
          </a:p>
        </p:txBody>
      </p:sp>
    </p:spTree>
    <p:extLst>
      <p:ext uri="{BB962C8B-B14F-4D97-AF65-F5344CB8AC3E}">
        <p14:creationId xmlns:p14="http://schemas.microsoft.com/office/powerpoint/2010/main" val="4204577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MX" sz="1800" dirty="0">
                <a:effectLst/>
                <a:latin typeface="Calibri" panose="020F0502020204030204" pitchFamily="34" charset="0"/>
                <a:ea typeface="Times New Roman" panose="02020603050405020304" pitchFamily="18" charset="0"/>
                <a:cs typeface="Calibri" panose="020F0502020204030204" pitchFamily="34" charset="0"/>
              </a:rPr>
              <a:t>Ya conocemos las distintas técnicas para manejar la acumulación de datos tardíos. También sabemos que se usan activadores para iniciar la acumulación y que las marcas de agua ayudan a decidir el tiempo de retardo y las acciones correctivas relacionadas para procesar acumulaciones. En su pantalla, puede ver el código que crea un activador de muestra. Como puede ver en el código, </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Times New Roman" panose="02020603050405020304" pitchFamily="18" charset="0"/>
                <a:cs typeface="Calibri" panose="020F0502020204030204" pitchFamily="34" charset="0"/>
              </a:rPr>
              <a:t>estamos creando una ventana desplegable de 60 segundos que se mueve cada 5 segundos. El método de la función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AfterWatermark</a:t>
            </a:r>
            <a:r>
              <a:rPr lang="es-MX" sz="1800" dirty="0">
                <a:effectLst/>
                <a:latin typeface="Calibri" panose="020F0502020204030204" pitchFamily="34" charset="0"/>
                <a:ea typeface="Times New Roman" panose="02020603050405020304" pitchFamily="18" charset="0"/>
                <a:cs typeface="Calibri" panose="020F0502020204030204" pitchFamily="34" charset="0"/>
              </a:rPr>
              <a:t> nos da detalles sobre cuándo activar la acumulación. El código usa dos opciones. Primero,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early</a:t>
            </a:r>
            <a:r>
              <a:rPr lang="es-MX" sz="1800" dirty="0">
                <a:effectLst/>
                <a:latin typeface="Calibri" panose="020F0502020204030204" pitchFamily="34" charset="0"/>
                <a:ea typeface="Times New Roman" panose="02020603050405020304" pitchFamily="18" charset="0"/>
                <a:cs typeface="Calibri" panose="020F0502020204030204" pitchFamily="34" charset="0"/>
              </a:rPr>
              <a:t> o activación especulativa, que se establece en 30 segundos. Segundo, late para cada elemento tardío.</a:t>
            </a:r>
          </a:p>
          <a:p>
            <a:pPr>
              <a:lnSpc>
                <a:spcPct val="107000"/>
              </a:lnSpc>
              <a:spcAft>
                <a:spcPts val="800"/>
              </a:spcAft>
            </a:pPr>
            <a:r>
              <a:rPr lang="es-MX" sz="1800" dirty="0">
                <a:effectLst/>
                <a:latin typeface="Calibri" panose="020F0502020204030204" pitchFamily="34" charset="0"/>
                <a:ea typeface="Times New Roman" panose="02020603050405020304" pitchFamily="18" charset="0"/>
                <a:cs typeface="Calibri" panose="020F0502020204030204" pitchFamily="34" charset="0"/>
              </a:rPr>
              <a:t> El segundo segmento de código demuestra el activador compuesto. Este se activará cuando haya cien elementos disponibles para acumulación o cada 60 segundos independientes de la marca de agua. Este segmento de código usa una ventana fija de un minuto de duración. Así es cómo se vuelve a procesar la ventana. El procesamiento tardío que describo solo funciona en Java.</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Times New Roman" panose="02020603050405020304" pitchFamily="18" charset="0"/>
                <a:cs typeface="Calibri" panose="020F0502020204030204" pitchFamily="34" charset="0"/>
              </a:rPr>
              <a:t> </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30</a:t>
            </a:fld>
            <a:endParaRPr lang="es-PA"/>
          </a:p>
        </p:txBody>
      </p:sp>
    </p:spTree>
    <p:extLst>
      <p:ext uri="{BB962C8B-B14F-4D97-AF65-F5344CB8AC3E}">
        <p14:creationId xmlns:p14="http://schemas.microsoft.com/office/powerpoint/2010/main" val="2225514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dirty="0">
                <a:solidFill>
                  <a:srgbClr val="202124"/>
                </a:solidFill>
                <a:effectLst/>
              </a:rPr>
              <a:t>Usar la IU de SQL de Dataflow</a:t>
            </a:r>
          </a:p>
          <a:p>
            <a:pPr algn="l"/>
            <a:r>
              <a:rPr lang="es-MX" b="0" i="0" dirty="0">
                <a:solidFill>
                  <a:srgbClr val="202124"/>
                </a:solidFill>
                <a:effectLst/>
                <a:latin typeface="Roboto"/>
              </a:rPr>
              <a:t>La IU de SQL de Dataflow es una configuración de IU web de </a:t>
            </a:r>
            <a:r>
              <a:rPr lang="es-MX" b="0" i="0" dirty="0" err="1">
                <a:solidFill>
                  <a:srgbClr val="202124"/>
                </a:solidFill>
                <a:effectLst/>
                <a:latin typeface="Roboto"/>
              </a:rPr>
              <a:t>BigQuery</a:t>
            </a:r>
            <a:r>
              <a:rPr lang="es-MX" b="0" i="0" dirty="0">
                <a:solidFill>
                  <a:srgbClr val="202124"/>
                </a:solidFill>
                <a:effectLst/>
                <a:latin typeface="Roboto"/>
              </a:rPr>
              <a:t> para crear trabajos de SQL de Dataflow.</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34</a:t>
            </a:fld>
            <a:endParaRPr lang="es-PA" dirty="0"/>
          </a:p>
        </p:txBody>
      </p:sp>
    </p:spTree>
    <p:extLst>
      <p:ext uri="{BB962C8B-B14F-4D97-AF65-F5344CB8AC3E}">
        <p14:creationId xmlns:p14="http://schemas.microsoft.com/office/powerpoint/2010/main" val="413759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A" dirty="0"/>
              <a:t>Referencia de la sintaxis : </a:t>
            </a:r>
          </a:p>
          <a:p>
            <a:r>
              <a:rPr lang="es-PA" dirty="0"/>
              <a:t>https://cloud.google.com/dataflow/docs/reference/sql/query-syntax</a:t>
            </a:r>
          </a:p>
        </p:txBody>
      </p:sp>
      <p:sp>
        <p:nvSpPr>
          <p:cNvPr id="4" name="Marcador de número de diapositiva 3"/>
          <p:cNvSpPr>
            <a:spLocks noGrp="1"/>
          </p:cNvSpPr>
          <p:nvPr>
            <p:ph type="sldNum" sz="quarter" idx="5"/>
          </p:nvPr>
        </p:nvSpPr>
        <p:spPr/>
        <p:txBody>
          <a:bodyPr/>
          <a:lstStyle/>
          <a:p>
            <a:fld id="{0FED520B-0FE8-407D-8102-A464A0714614}" type="slidenum">
              <a:rPr lang="es-PA" smtClean="0"/>
              <a:t>35</a:t>
            </a:fld>
            <a:endParaRPr lang="es-PA" dirty="0"/>
          </a:p>
        </p:txBody>
      </p:sp>
    </p:spTree>
    <p:extLst>
      <p:ext uri="{BB962C8B-B14F-4D97-AF65-F5344CB8AC3E}">
        <p14:creationId xmlns:p14="http://schemas.microsoft.com/office/powerpoint/2010/main" val="219804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rPr>
              <a:t>Explicación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rPr>
              <a:t>Por un tiempo, la programación por lotes y el procesamiento de datos eran dos cosas muy separadas y diferentes. La programación por lotes se remonta a los años cuarenta y los inicios de la computación, donde se descubrió que se puede pensar en dos conceptos separados: código y datos. Usar el código para procesar datos. Por supuesto, ambos estaban en tarjetas perforadas. Eso era lo que procesábamos. Una caja de tarjetas perforadas llamada lote. Era un trabajo que comenzaba y terminaba cuando los datos estaban procesados. Por otro lado, el procesamiento de transmisión es más fluido. Surgió en la década de 1970 con la idea de que el procesamiento de datos era algo continuo, como una corriente de agua en una cañería. La idea es que los datos entran de manera continua y usted los procesa. El procesamiento en sí solía realizarse en </a:t>
            </a:r>
            <a:r>
              <a:rPr lang="es-MX" sz="1800" dirty="0" err="1">
                <a:effectLst/>
                <a:latin typeface="Calibri" panose="020F0502020204030204" pitchFamily="34" charset="0"/>
              </a:rPr>
              <a:t>microlotes</a:t>
            </a:r>
            <a:r>
              <a:rPr lang="es-MX" sz="1800" dirty="0">
                <a:effectLst/>
                <a:latin typeface="Calibri" panose="020F0502020204030204" pitchFamily="34" charset="0"/>
              </a:rPr>
              <a:t>. ¿Qué ocurre en la actualidad? ¿Cómo se combinan estos dos procesos diferentes?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2800" b="0" i="0" dirty="0">
                <a:solidFill>
                  <a:srgbClr val="292929"/>
                </a:solidFill>
                <a:effectLst/>
                <a:latin typeface="charter"/>
              </a:rPr>
              <a:t>Beam proporciona abstracciones que unifican el lote tradicional con los conceptos de programación con conceptos de procesamiento de datos.</a:t>
            </a:r>
            <a:endParaRPr lang="es-MX" sz="1800" dirty="0">
              <a:effectLst/>
              <a:latin typeface="Calibri" panose="020F0502020204030204" pitchFamily="34" charset="0"/>
            </a:endParaRPr>
          </a:p>
          <a:p>
            <a:pPr algn="l"/>
            <a:r>
              <a:rPr lang="es-MX" sz="2800" b="0" i="0" dirty="0">
                <a:solidFill>
                  <a:srgbClr val="202124"/>
                </a:solidFill>
                <a:effectLst/>
                <a:latin typeface="Roboto"/>
              </a:rPr>
              <a:t>Apache Beam es un modelo unificado de código abierto para definir tuberías de procesamiento paralelo de datos por lotes y de transmisión. El modelo de programación Apache Beam simplifica la mecánica del procesamiento de datos a gran escala. Con uno de los SDK de Apache Beam, crea un programa que define la canalización. Luego, uno de los </a:t>
            </a:r>
            <a:r>
              <a:rPr lang="es-MX" sz="2800" b="0" i="0" dirty="0" err="1">
                <a:solidFill>
                  <a:srgbClr val="202124"/>
                </a:solidFill>
                <a:effectLst/>
                <a:latin typeface="Roboto"/>
              </a:rPr>
              <a:t>backends</a:t>
            </a:r>
            <a:r>
              <a:rPr lang="es-MX" sz="2800" b="0" i="0" dirty="0">
                <a:solidFill>
                  <a:srgbClr val="202124"/>
                </a:solidFill>
                <a:effectLst/>
                <a:latin typeface="Roboto"/>
              </a:rPr>
              <a:t> de procesamiento distribuido compatibles con Apache Beam, como Dataflow, ejecuta la canalización. Este modelo le permite concentrarse en la composición lógica de su trabajo de procesamiento de datos, en lugar de la orquestación física del procesamiento paralelo. Puede concentrarse en lo que necesita que haga su trabajo en lugar de exactamente cómo se ejecuta ese trabajo.</a:t>
            </a:r>
          </a:p>
          <a:p>
            <a:pPr algn="l"/>
            <a:r>
              <a:rPr lang="es-MX" sz="2800" b="0" i="0" dirty="0">
                <a:solidFill>
                  <a:srgbClr val="202124"/>
                </a:solidFill>
                <a:effectLst/>
                <a:latin typeface="Roboto"/>
              </a:rPr>
              <a:t>El modelo Apache Beam proporciona abstracciones útiles que lo aíslan de los detalles de bajo nivel del procesamiento distribuido, como la coordinación de trabajadores individuales, la fragmentación de conjuntos de datos y otras tareas similares. Dataflow gestiona por completo estos detalles de bajo nivel.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Calibri" panose="020F0502020204030204" pitchFamily="34" charset="0"/>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5</a:t>
            </a:fld>
            <a:endParaRPr lang="es-PA"/>
          </a:p>
        </p:txBody>
      </p:sp>
    </p:spTree>
    <p:extLst>
      <p:ext uri="{BB962C8B-B14F-4D97-AF65-F5344CB8AC3E}">
        <p14:creationId xmlns:p14="http://schemas.microsoft.com/office/powerpoint/2010/main" val="3817010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A" dirty="0"/>
              <a:t>Referencia de la sintaxis : </a:t>
            </a:r>
          </a:p>
          <a:p>
            <a:pPr algn="l"/>
            <a:endParaRPr lang="en-US" b="1" i="0" dirty="0">
              <a:solidFill>
                <a:srgbClr val="202124"/>
              </a:solidFill>
              <a:effectLst/>
            </a:endParaRPr>
          </a:p>
          <a:p>
            <a:pPr algn="l"/>
            <a:r>
              <a:rPr lang="en-US" b="1" i="0" dirty="0">
                <a:solidFill>
                  <a:srgbClr val="202124"/>
                </a:solidFill>
                <a:effectLst/>
              </a:rPr>
              <a:t>https://cloud.google.com/dataflow/docs/reference/sql/streaming-extensions</a:t>
            </a:r>
          </a:p>
          <a:p>
            <a:pPr algn="l"/>
            <a:r>
              <a:rPr lang="en-US" b="1" i="0" dirty="0">
                <a:solidFill>
                  <a:srgbClr val="202124"/>
                </a:solidFill>
                <a:effectLst/>
              </a:rPr>
              <a:t>Windowing functions</a:t>
            </a:r>
          </a:p>
          <a:p>
            <a:pPr algn="l"/>
            <a:r>
              <a:rPr lang="en-US" b="0" i="0" dirty="0">
                <a:solidFill>
                  <a:srgbClr val="202124"/>
                </a:solidFill>
                <a:effectLst/>
                <a:latin typeface="Roboto"/>
              </a:rPr>
              <a:t>Windowing functions divide streaming data into finite windows. When a watermark indicates that a window is complete, windowing functions return the data in the window, the </a:t>
            </a:r>
            <a:r>
              <a:rPr lang="en-US" b="0" i="0" u="none" strike="noStrike" dirty="0">
                <a:solidFill>
                  <a:srgbClr val="1A73E8"/>
                </a:solidFill>
                <a:effectLst/>
                <a:latin typeface="Roboto"/>
                <a:hlinkClick r:id="rId3"/>
              </a:rPr>
              <a:t>starting timestamp</a:t>
            </a:r>
            <a:r>
              <a:rPr lang="en-US" b="0" i="0" dirty="0">
                <a:solidFill>
                  <a:srgbClr val="202124"/>
                </a:solidFill>
                <a:effectLst/>
                <a:latin typeface="Roboto"/>
              </a:rPr>
              <a:t>, and the </a:t>
            </a:r>
            <a:r>
              <a:rPr lang="en-US" b="0" i="0" u="none" strike="noStrike" dirty="0">
                <a:solidFill>
                  <a:srgbClr val="1A73E8"/>
                </a:solidFill>
                <a:effectLst/>
                <a:latin typeface="Roboto"/>
                <a:hlinkClick r:id="rId4"/>
              </a:rPr>
              <a:t>ending timestamp</a:t>
            </a:r>
            <a:r>
              <a:rPr lang="en-US" b="0" i="0" dirty="0">
                <a:solidFill>
                  <a:srgbClr val="202124"/>
                </a:solidFill>
                <a:effectLst/>
                <a:latin typeface="Roboto"/>
              </a:rPr>
              <a:t>. Late data is dropped.</a:t>
            </a:r>
          </a:p>
          <a:p>
            <a:pPr algn="l"/>
            <a:r>
              <a:rPr lang="en-US" b="0" i="0" dirty="0">
                <a:solidFill>
                  <a:srgbClr val="202124"/>
                </a:solidFill>
                <a:effectLst/>
                <a:latin typeface="Roboto"/>
              </a:rPr>
              <a:t>To compute aggregate values of streaming data, aggregate the data in each window.</a:t>
            </a:r>
          </a:p>
          <a:p>
            <a:pPr algn="l"/>
            <a:r>
              <a:rPr lang="en-US" b="1" i="0" dirty="0">
                <a:solidFill>
                  <a:srgbClr val="202124"/>
                </a:solidFill>
                <a:effectLst/>
              </a:rPr>
              <a:t>TUMBLE</a:t>
            </a:r>
          </a:p>
          <a:p>
            <a:pPr algn="l"/>
            <a:r>
              <a:rPr lang="en-US" dirty="0">
                <a:effectLst/>
              </a:rPr>
              <a:t>TUMBLE(</a:t>
            </a:r>
            <a:r>
              <a:rPr lang="en-US" dirty="0" err="1">
                <a:effectLst/>
              </a:rPr>
              <a:t>table_expression</a:t>
            </a:r>
            <a:r>
              <a:rPr lang="en-US" dirty="0">
                <a:effectLst/>
              </a:rPr>
              <a:t>, DESCRIPTOR(</a:t>
            </a:r>
            <a:r>
              <a:rPr lang="en-US" dirty="0" err="1">
                <a:effectLst/>
              </a:rPr>
              <a:t>timestamp_column</a:t>
            </a:r>
            <a:r>
              <a:rPr lang="en-US" dirty="0">
                <a:effectLst/>
              </a:rPr>
              <a:t>), </a:t>
            </a:r>
            <a:r>
              <a:rPr lang="en-US" dirty="0" err="1">
                <a:effectLst/>
              </a:rPr>
              <a:t>window_duration</a:t>
            </a:r>
            <a:r>
              <a:rPr lang="en-US" dirty="0">
                <a:effectLst/>
              </a:rPr>
              <a:t>)</a:t>
            </a:r>
            <a:br>
              <a:rPr lang="en-US" dirty="0">
                <a:effectLst/>
              </a:rPr>
            </a:br>
            <a:r>
              <a:rPr lang="en-US" b="0" dirty="0">
                <a:solidFill>
                  <a:srgbClr val="202124"/>
                </a:solidFill>
                <a:effectLst/>
                <a:latin typeface="Roboto"/>
              </a:rPr>
              <a:t>Description</a:t>
            </a:r>
          </a:p>
          <a:p>
            <a:pPr algn="l"/>
            <a:r>
              <a:rPr lang="en-US" b="0" i="0" dirty="0">
                <a:solidFill>
                  <a:srgbClr val="202124"/>
                </a:solidFill>
                <a:effectLst/>
                <a:latin typeface="Roboto"/>
              </a:rPr>
              <a:t>Divides streaming data into tumbling windows. A tumbling window represents a consistent, disjoint time interval in the data stream.</a:t>
            </a:r>
          </a:p>
          <a:p>
            <a:pPr algn="l"/>
            <a:r>
              <a:rPr lang="en-US" b="0" i="0" dirty="0">
                <a:solidFill>
                  <a:srgbClr val="202124"/>
                </a:solidFill>
                <a:effectLst/>
                <a:latin typeface="Roboto"/>
              </a:rPr>
              <a:t>For more information, see </a:t>
            </a:r>
            <a:r>
              <a:rPr lang="en-US" b="0" i="0" u="none" strike="noStrike" dirty="0">
                <a:solidFill>
                  <a:srgbClr val="1A73E8"/>
                </a:solidFill>
                <a:effectLst/>
                <a:latin typeface="Roboto"/>
                <a:hlinkClick r:id="rId5"/>
              </a:rPr>
              <a:t>Tumbling windows</a:t>
            </a:r>
            <a:r>
              <a:rPr lang="en-US" b="0" i="0" dirty="0">
                <a:solidFill>
                  <a:srgbClr val="202124"/>
                </a:solidFill>
                <a:effectLst/>
                <a:latin typeface="Roboto"/>
              </a:rPr>
              <a:t>.</a:t>
            </a:r>
          </a:p>
          <a:p>
            <a:pPr algn="l"/>
            <a:r>
              <a:rPr lang="en-US" b="0" dirty="0">
                <a:solidFill>
                  <a:srgbClr val="202124"/>
                </a:solidFill>
                <a:effectLst/>
                <a:latin typeface="Roboto"/>
              </a:rPr>
              <a:t>Supported Argument Types</a:t>
            </a:r>
          </a:p>
          <a:p>
            <a:pPr algn="l"/>
            <a:r>
              <a:rPr lang="en-US" b="0" i="0" dirty="0">
                <a:solidFill>
                  <a:srgbClr val="202124"/>
                </a:solidFill>
                <a:effectLst/>
                <a:latin typeface="Roboto"/>
              </a:rPr>
              <a:t>The </a:t>
            </a:r>
            <a:r>
              <a:rPr lang="en-US" b="0" i="0" dirty="0" err="1">
                <a:solidFill>
                  <a:srgbClr val="202124"/>
                </a:solidFill>
                <a:effectLst/>
                <a:latin typeface="Roboto"/>
              </a:rPr>
              <a:t>table_expression</a:t>
            </a:r>
            <a:r>
              <a:rPr lang="en-US" b="0" i="0" dirty="0">
                <a:solidFill>
                  <a:srgbClr val="202124"/>
                </a:solidFill>
                <a:effectLst/>
                <a:latin typeface="Roboto"/>
              </a:rPr>
              <a:t> is a table with the streaming data to divide into tumbling windows.</a:t>
            </a:r>
          </a:p>
          <a:p>
            <a:pPr algn="l"/>
            <a:r>
              <a:rPr lang="en-US" b="0" i="0" dirty="0">
                <a:solidFill>
                  <a:srgbClr val="202124"/>
                </a:solidFill>
                <a:effectLst/>
                <a:latin typeface="Roboto"/>
              </a:rPr>
              <a:t>The </a:t>
            </a:r>
            <a:r>
              <a:rPr lang="en-US" b="0" i="0" dirty="0" err="1">
                <a:solidFill>
                  <a:srgbClr val="202124"/>
                </a:solidFill>
                <a:effectLst/>
                <a:latin typeface="Roboto"/>
              </a:rPr>
              <a:t>timestamp_column</a:t>
            </a:r>
            <a:r>
              <a:rPr lang="en-US" b="0" i="0" dirty="0">
                <a:solidFill>
                  <a:srgbClr val="202124"/>
                </a:solidFill>
                <a:effectLst/>
                <a:latin typeface="Roboto"/>
              </a:rPr>
              <a:t> is the column in </a:t>
            </a:r>
            <a:r>
              <a:rPr lang="en-US" b="0" i="0" dirty="0" err="1">
                <a:solidFill>
                  <a:srgbClr val="202124"/>
                </a:solidFill>
                <a:effectLst/>
                <a:latin typeface="Roboto"/>
              </a:rPr>
              <a:t>table_expression</a:t>
            </a:r>
            <a:r>
              <a:rPr lang="en-US" b="0" i="0" dirty="0">
                <a:solidFill>
                  <a:srgbClr val="202124"/>
                </a:solidFill>
                <a:effectLst/>
                <a:latin typeface="Roboto"/>
              </a:rPr>
              <a:t> with the event timestamps of each element.</a:t>
            </a:r>
          </a:p>
          <a:p>
            <a:pPr algn="l">
              <a:buFont typeface="Arial" panose="020B0604020202020204" pitchFamily="34" charset="0"/>
              <a:buChar char="•"/>
            </a:pPr>
            <a:r>
              <a:rPr lang="en-US" b="0" i="0" dirty="0">
                <a:solidFill>
                  <a:srgbClr val="202124"/>
                </a:solidFill>
                <a:effectLst/>
                <a:latin typeface="Roboto"/>
              </a:rPr>
              <a:t>Event timestamps must be TIMESTAMP types</a:t>
            </a:r>
          </a:p>
          <a:p>
            <a:pPr algn="l"/>
            <a:r>
              <a:rPr lang="en-US" b="0" i="0" dirty="0">
                <a:solidFill>
                  <a:srgbClr val="202124"/>
                </a:solidFill>
                <a:effectLst/>
                <a:latin typeface="Roboto"/>
              </a:rPr>
              <a:t>For a Pub/Sub source, you must specify the </a:t>
            </a:r>
            <a:r>
              <a:rPr lang="en-US" b="0" i="0" dirty="0" err="1">
                <a:solidFill>
                  <a:srgbClr val="202124"/>
                </a:solidFill>
                <a:effectLst/>
                <a:latin typeface="Roboto"/>
              </a:rPr>
              <a:t>event_timestamp</a:t>
            </a:r>
            <a:r>
              <a:rPr lang="en-US" b="0" i="0" dirty="0">
                <a:solidFill>
                  <a:srgbClr val="202124"/>
                </a:solidFill>
                <a:effectLst/>
                <a:latin typeface="Roboto"/>
              </a:rPr>
              <a:t> field as the </a:t>
            </a:r>
            <a:r>
              <a:rPr lang="en-US" b="0" i="0" dirty="0" err="1">
                <a:solidFill>
                  <a:srgbClr val="202124"/>
                </a:solidFill>
                <a:effectLst/>
                <a:latin typeface="Roboto"/>
              </a:rPr>
              <a:t>timestamp_column</a:t>
            </a:r>
            <a:r>
              <a:rPr lang="en-US" b="0" i="0" dirty="0">
                <a:solidFill>
                  <a:srgbClr val="202124"/>
                </a:solidFill>
                <a:effectLst/>
                <a:latin typeface="Roboto"/>
              </a:rPr>
              <a:t>.</a:t>
            </a:r>
          </a:p>
          <a:p>
            <a:pPr algn="l"/>
            <a:r>
              <a:rPr lang="en-US" b="0" i="0" dirty="0">
                <a:solidFill>
                  <a:srgbClr val="202124"/>
                </a:solidFill>
                <a:effectLst/>
                <a:latin typeface="Roboto"/>
              </a:rPr>
              <a:t>The </a:t>
            </a:r>
            <a:r>
              <a:rPr lang="en-US" b="0" i="0" dirty="0" err="1">
                <a:solidFill>
                  <a:srgbClr val="202124"/>
                </a:solidFill>
                <a:effectLst/>
                <a:latin typeface="Roboto"/>
              </a:rPr>
              <a:t>window_duration</a:t>
            </a:r>
            <a:r>
              <a:rPr lang="en-US" b="0" i="0" dirty="0">
                <a:solidFill>
                  <a:srgbClr val="202124"/>
                </a:solidFill>
                <a:effectLst/>
                <a:latin typeface="Roboto"/>
              </a:rPr>
              <a:t> is a string with the format "INTERVAL int64 </a:t>
            </a:r>
            <a:r>
              <a:rPr lang="en-US" b="0" i="0" dirty="0" err="1">
                <a:solidFill>
                  <a:srgbClr val="202124"/>
                </a:solidFill>
                <a:effectLst/>
                <a:latin typeface="Roboto"/>
              </a:rPr>
              <a:t>date_part</a:t>
            </a:r>
            <a:r>
              <a:rPr lang="en-US" b="0" i="0" dirty="0">
                <a:solidFill>
                  <a:srgbClr val="202124"/>
                </a:solidFill>
                <a:effectLst/>
                <a:latin typeface="Roboto"/>
              </a:rPr>
              <a:t>".</a:t>
            </a:r>
          </a:p>
          <a:p>
            <a:pPr algn="l">
              <a:buFont typeface="Arial" panose="020B0604020202020204" pitchFamily="34" charset="0"/>
              <a:buChar char="•"/>
            </a:pPr>
            <a:r>
              <a:rPr lang="en-US" b="0" i="0" dirty="0" err="1">
                <a:solidFill>
                  <a:srgbClr val="202124"/>
                </a:solidFill>
                <a:effectLst/>
                <a:latin typeface="Roboto"/>
              </a:rPr>
              <a:t>date_part</a:t>
            </a:r>
            <a:r>
              <a:rPr lang="en-US" b="0" i="0" dirty="0">
                <a:solidFill>
                  <a:srgbClr val="202124"/>
                </a:solidFill>
                <a:effectLst/>
                <a:latin typeface="Roboto"/>
              </a:rPr>
              <a:t> must be MILLISECOND, SECOND, MINUTE, HOUR, DAY, MONTH, or YEAR.</a:t>
            </a:r>
          </a:p>
          <a:p>
            <a:pPr algn="l"/>
            <a:r>
              <a:rPr lang="en-US" b="0" dirty="0">
                <a:solidFill>
                  <a:srgbClr val="202124"/>
                </a:solidFill>
                <a:effectLst/>
                <a:latin typeface="Roboto"/>
              </a:rPr>
              <a:t>Return Data Types</a:t>
            </a:r>
          </a:p>
          <a:p>
            <a:pPr algn="l"/>
            <a:r>
              <a:rPr lang="en-US" b="0" i="0" dirty="0">
                <a:solidFill>
                  <a:srgbClr val="202124"/>
                </a:solidFill>
                <a:effectLst/>
                <a:latin typeface="Roboto"/>
              </a:rPr>
              <a:t>A table with the columns from the input table, a TIMESTAMP column with the start of the windows, and a TIMESTAMP column with the end of the windows.</a:t>
            </a:r>
          </a:p>
          <a:p>
            <a:pPr algn="l"/>
            <a:r>
              <a:rPr lang="en-US" b="0" dirty="0">
                <a:solidFill>
                  <a:srgbClr val="202124"/>
                </a:solidFill>
                <a:effectLst/>
                <a:latin typeface="Roboto"/>
              </a:rPr>
              <a:t>Examples</a:t>
            </a:r>
          </a:p>
          <a:p>
            <a:pPr algn="l"/>
            <a:r>
              <a:rPr lang="en-US" b="0" i="0" dirty="0">
                <a:solidFill>
                  <a:srgbClr val="202124"/>
                </a:solidFill>
                <a:effectLst/>
                <a:latin typeface="Roboto"/>
              </a:rPr>
              <a:t>The following query uses tumbling windows to sum transaction amounts every 15 seconds.</a:t>
            </a:r>
          </a:p>
          <a:p>
            <a:r>
              <a:rPr lang="en-US" dirty="0">
                <a:solidFill>
                  <a:srgbClr val="4DD0E1"/>
                </a:solidFill>
                <a:effectLst/>
              </a:rPr>
              <a:t>SELECT</a:t>
            </a:r>
            <a:br>
              <a:rPr lang="en-US" dirty="0">
                <a:effectLst/>
              </a:rPr>
            </a:br>
            <a:r>
              <a:rPr lang="en-US" dirty="0">
                <a:effectLst/>
              </a:rPr>
              <a:t>  </a:t>
            </a:r>
            <a:r>
              <a:rPr lang="en-US" dirty="0" err="1">
                <a:effectLst/>
              </a:rPr>
              <a:t>window_start</a:t>
            </a:r>
            <a:r>
              <a:rPr lang="en-US" dirty="0">
                <a:effectLst/>
              </a:rPr>
              <a:t> </a:t>
            </a:r>
            <a:r>
              <a:rPr lang="en-US" dirty="0">
                <a:solidFill>
                  <a:srgbClr val="4DD0E1"/>
                </a:solidFill>
                <a:effectLst/>
              </a:rPr>
              <a:t>as</a:t>
            </a:r>
            <a:r>
              <a:rPr lang="en-US" dirty="0">
                <a:effectLst/>
              </a:rPr>
              <a:t> </a:t>
            </a:r>
            <a:r>
              <a:rPr lang="en-US" dirty="0" err="1">
                <a:effectLst/>
              </a:rPr>
              <a:t>period_start</a:t>
            </a:r>
            <a:r>
              <a:rPr lang="en-US" dirty="0">
                <a:effectLst/>
              </a:rPr>
              <a:t>,</a:t>
            </a:r>
            <a:br>
              <a:rPr lang="en-US" dirty="0">
                <a:effectLst/>
              </a:rPr>
            </a:br>
            <a:r>
              <a:rPr lang="en-US" dirty="0">
                <a:effectLst/>
              </a:rPr>
              <a:t>  </a:t>
            </a:r>
            <a:r>
              <a:rPr lang="en-US" dirty="0" err="1">
                <a:effectLst/>
              </a:rPr>
              <a:t>window_end</a:t>
            </a:r>
            <a:r>
              <a:rPr lang="en-US" dirty="0">
                <a:effectLst/>
              </a:rPr>
              <a:t> </a:t>
            </a:r>
            <a:r>
              <a:rPr lang="en-US" dirty="0">
                <a:solidFill>
                  <a:srgbClr val="4DD0E1"/>
                </a:solidFill>
                <a:effectLst/>
              </a:rPr>
              <a:t>as</a:t>
            </a:r>
            <a:r>
              <a:rPr lang="en-US" dirty="0">
                <a:effectLst/>
              </a:rPr>
              <a:t> </a:t>
            </a:r>
            <a:r>
              <a:rPr lang="en-US" dirty="0" err="1">
                <a:effectLst/>
              </a:rPr>
              <a:t>period_end</a:t>
            </a:r>
            <a:r>
              <a:rPr lang="en-US" dirty="0">
                <a:effectLst/>
              </a:rPr>
              <a:t>,</a:t>
            </a:r>
            <a:br>
              <a:rPr lang="en-US" dirty="0">
                <a:effectLst/>
              </a:rPr>
            </a:br>
            <a:r>
              <a:rPr lang="en-US" dirty="0">
                <a:effectLst/>
              </a:rPr>
              <a:t>  SUM(</a:t>
            </a:r>
            <a:r>
              <a:rPr lang="en-US" dirty="0" err="1">
                <a:effectLst/>
              </a:rPr>
              <a:t>tr.amount</a:t>
            </a:r>
            <a:r>
              <a:rPr lang="en-US" dirty="0">
                <a:effectLst/>
              </a:rPr>
              <a:t>) </a:t>
            </a:r>
            <a:r>
              <a:rPr lang="en-US" dirty="0">
                <a:solidFill>
                  <a:srgbClr val="4DD0E1"/>
                </a:solidFill>
                <a:effectLst/>
              </a:rPr>
              <a:t>as</a:t>
            </a:r>
            <a:r>
              <a:rPr lang="en-US" dirty="0">
                <a:effectLst/>
              </a:rPr>
              <a:t> amount</a:t>
            </a:r>
            <a:br>
              <a:rPr lang="en-US" dirty="0">
                <a:effectLst/>
              </a:rPr>
            </a:br>
            <a:r>
              <a:rPr lang="en-US" dirty="0">
                <a:solidFill>
                  <a:srgbClr val="4DD0E1"/>
                </a:solidFill>
                <a:effectLst/>
              </a:rPr>
              <a:t>FROM</a:t>
            </a:r>
            <a:r>
              <a:rPr lang="en-US" dirty="0">
                <a:effectLst/>
              </a:rPr>
              <a:t> TUMBLE((</a:t>
            </a:r>
            <a:r>
              <a:rPr lang="en-US" dirty="0">
                <a:solidFill>
                  <a:srgbClr val="4DD0E1"/>
                </a:solidFill>
                <a:effectLst/>
              </a:rPr>
              <a:t>SELECT</a:t>
            </a:r>
            <a:r>
              <a:rPr lang="en-US" dirty="0">
                <a:effectLst/>
              </a:rPr>
              <a:t> * </a:t>
            </a:r>
            <a:r>
              <a:rPr lang="en-US" dirty="0">
                <a:solidFill>
                  <a:srgbClr val="4DD0E1"/>
                </a:solidFill>
                <a:effectLst/>
              </a:rPr>
              <a:t>FROM</a:t>
            </a:r>
            <a:r>
              <a:rPr lang="en-US" dirty="0">
                <a:effectLst/>
              </a:rPr>
              <a:t> pubsub.topic.`</a:t>
            </a:r>
            <a:r>
              <a:rPr lang="en-US" dirty="0" err="1">
                <a:effectLst/>
              </a:rPr>
              <a:t>dat</a:t>
            </a:r>
            <a:r>
              <a:rPr lang="en-US" dirty="0">
                <a:effectLst/>
              </a:rPr>
              <a:t>aflow-sql`.</a:t>
            </a:r>
            <a:r>
              <a:rPr lang="en-US" dirty="0">
                <a:solidFill>
                  <a:srgbClr val="4DD0E1"/>
                </a:solidFill>
                <a:effectLst/>
              </a:rPr>
              <a:t>transaction</a:t>
            </a:r>
            <a:r>
              <a:rPr lang="en-US" dirty="0">
                <a:effectLst/>
              </a:rPr>
              <a:t>),</a:t>
            </a:r>
            <a:br>
              <a:rPr lang="en-US" dirty="0">
                <a:effectLst/>
              </a:rPr>
            </a:br>
            <a:r>
              <a:rPr lang="en-US" dirty="0">
                <a:effectLst/>
              </a:rPr>
              <a:t>            DESCRIPTOR(event_timestamp),</a:t>
            </a:r>
            <a:br>
              <a:rPr lang="en-US" dirty="0">
                <a:effectLst/>
              </a:rPr>
            </a:br>
            <a:r>
              <a:rPr lang="en-US" dirty="0">
                <a:effectLst/>
              </a:rPr>
              <a:t>            </a:t>
            </a:r>
            <a:r>
              <a:rPr lang="en-US" dirty="0">
                <a:solidFill>
                  <a:srgbClr val="9CCC65"/>
                </a:solidFill>
                <a:effectLst/>
              </a:rPr>
              <a:t>"INTERVAL 15 MINUTES"</a:t>
            </a:r>
            <a:r>
              <a:rPr lang="en-US" dirty="0">
                <a:effectLst/>
              </a:rPr>
              <a:t>) </a:t>
            </a:r>
            <a:r>
              <a:rPr lang="en-US" dirty="0">
                <a:solidFill>
                  <a:srgbClr val="4DD0E1"/>
                </a:solidFill>
                <a:effectLst/>
              </a:rPr>
              <a:t>as</a:t>
            </a:r>
            <a:r>
              <a:rPr lang="en-US" dirty="0">
                <a:effectLst/>
              </a:rPr>
              <a:t> tr</a:t>
            </a:r>
            <a:br>
              <a:rPr lang="en-US" dirty="0">
                <a:effectLst/>
              </a:rPr>
            </a:br>
            <a:r>
              <a:rPr lang="en-US" dirty="0">
                <a:solidFill>
                  <a:srgbClr val="4DD0E1"/>
                </a:solidFill>
                <a:effectLst/>
              </a:rPr>
              <a:t>GROUP</a:t>
            </a:r>
            <a:r>
              <a:rPr lang="en-US" dirty="0">
                <a:effectLst/>
              </a:rPr>
              <a:t> </a:t>
            </a:r>
            <a:r>
              <a:rPr lang="en-US" dirty="0">
                <a:solidFill>
                  <a:srgbClr val="4DD0E1"/>
                </a:solidFill>
                <a:effectLst/>
              </a:rPr>
              <a:t>BY</a:t>
            </a:r>
            <a:r>
              <a:rPr lang="en-US" dirty="0">
                <a:effectLst/>
              </a:rPr>
              <a:t> tr.window_start</a:t>
            </a:r>
            <a:br>
              <a:rPr lang="en-US" dirty="0">
                <a:effectLst/>
              </a:rPr>
            </a:br>
            <a:endParaRPr lang="en-US" dirty="0">
              <a:effectLst/>
            </a:endParaRPr>
          </a:p>
          <a:p>
            <a:pPr algn="l"/>
            <a:r>
              <a:rPr lang="en-US" dirty="0">
                <a:effectLst/>
              </a:rPr>
              <a:t>+------+---------------------+---------------------+</a:t>
            </a:r>
            <a:br>
              <a:rPr lang="en-US" dirty="0">
                <a:effectLst/>
              </a:rPr>
            </a:br>
            <a:r>
              <a:rPr lang="en-US" dirty="0">
                <a:effectLst/>
              </a:rPr>
              <a:t>| sum  | </a:t>
            </a:r>
            <a:r>
              <a:rPr lang="en-US" dirty="0" err="1">
                <a:effectLst/>
              </a:rPr>
              <a:t>period_start</a:t>
            </a:r>
            <a:r>
              <a:rPr lang="en-US" dirty="0">
                <a:effectLst/>
              </a:rPr>
              <a:t>        | </a:t>
            </a:r>
            <a:r>
              <a:rPr lang="en-US" dirty="0" err="1">
                <a:effectLst/>
              </a:rPr>
              <a:t>period_end</a:t>
            </a:r>
            <a:r>
              <a:rPr lang="en-US" dirty="0">
                <a:effectLst/>
              </a:rPr>
              <a:t>          |</a:t>
            </a:r>
            <a:br>
              <a:rPr lang="en-US" dirty="0">
                <a:effectLst/>
              </a:rPr>
            </a:br>
            <a:r>
              <a:rPr lang="en-US" dirty="0">
                <a:effectLst/>
              </a:rPr>
              <a:t>+------+---------------------+---------------------+</a:t>
            </a:r>
            <a:br>
              <a:rPr lang="en-US" dirty="0">
                <a:effectLst/>
              </a:rPr>
            </a:br>
            <a:r>
              <a:rPr lang="en-US" dirty="0">
                <a:effectLst/>
              </a:rPr>
              <a:t>| </a:t>
            </a:r>
            <a:r>
              <a:rPr lang="en-US" dirty="0">
                <a:solidFill>
                  <a:srgbClr val="FBC02D"/>
                </a:solidFill>
                <a:effectLst/>
              </a:rPr>
              <a:t>2.50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00</a:t>
            </a:r>
            <a:r>
              <a:rPr lang="en-US" dirty="0">
                <a:effectLst/>
              </a:rPr>
              <a:t>:</a:t>
            </a:r>
            <a:r>
              <a:rPr lang="en-US" dirty="0">
                <a:solidFill>
                  <a:srgbClr val="FBC02D"/>
                </a:solidFill>
                <a:effectLst/>
              </a:rPr>
              <a:t>00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15</a:t>
            </a:r>
            <a:r>
              <a:rPr lang="en-US" dirty="0">
                <a:effectLst/>
              </a:rPr>
              <a:t>:</a:t>
            </a:r>
            <a:r>
              <a:rPr lang="en-US" dirty="0">
                <a:solidFill>
                  <a:srgbClr val="FBC02D"/>
                </a:solidFill>
                <a:effectLst/>
              </a:rPr>
              <a:t>00</a:t>
            </a:r>
            <a:r>
              <a:rPr lang="en-US" dirty="0">
                <a:effectLst/>
              </a:rPr>
              <a:t> |</a:t>
            </a:r>
            <a:br>
              <a:rPr lang="en-US" dirty="0">
                <a:effectLst/>
              </a:rPr>
            </a:br>
            <a:r>
              <a:rPr lang="en-US" dirty="0">
                <a:effectLst/>
              </a:rPr>
              <a:t>+------+---------------------+---------------------+</a:t>
            </a:r>
            <a:br>
              <a:rPr lang="en-US" dirty="0">
                <a:effectLst/>
              </a:rPr>
            </a:br>
            <a:r>
              <a:rPr lang="en-US" dirty="0">
                <a:effectLst/>
              </a:rPr>
              <a:t>| </a:t>
            </a:r>
            <a:r>
              <a:rPr lang="en-US" dirty="0">
                <a:solidFill>
                  <a:srgbClr val="FBC02D"/>
                </a:solidFill>
                <a:effectLst/>
              </a:rPr>
              <a:t>2.20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15</a:t>
            </a:r>
            <a:r>
              <a:rPr lang="en-US" dirty="0">
                <a:effectLst/>
              </a:rPr>
              <a:t>:</a:t>
            </a:r>
            <a:r>
              <a:rPr lang="en-US" dirty="0">
                <a:solidFill>
                  <a:srgbClr val="FBC02D"/>
                </a:solidFill>
                <a:effectLst/>
              </a:rPr>
              <a:t>00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30</a:t>
            </a:r>
            <a:r>
              <a:rPr lang="en-US" dirty="0">
                <a:effectLst/>
              </a:rPr>
              <a:t>:</a:t>
            </a:r>
            <a:r>
              <a:rPr lang="en-US" dirty="0">
                <a:solidFill>
                  <a:srgbClr val="FBC02D"/>
                </a:solidFill>
                <a:effectLst/>
              </a:rPr>
              <a:t>00</a:t>
            </a:r>
            <a:r>
              <a:rPr lang="en-US" dirty="0">
                <a:effectLst/>
              </a:rPr>
              <a:t> |</a:t>
            </a:r>
            <a:br>
              <a:rPr lang="en-US" dirty="0">
                <a:effectLst/>
              </a:rPr>
            </a:br>
            <a:r>
              <a:rPr lang="en-US" dirty="0">
                <a:effectLst/>
              </a:rPr>
              <a:t>+------+---------------------+---------------------+</a:t>
            </a:r>
            <a:br>
              <a:rPr lang="en-US" dirty="0">
                <a:effectLst/>
              </a:rPr>
            </a:br>
            <a:r>
              <a:rPr lang="en-US" b="1" i="0" dirty="0">
                <a:solidFill>
                  <a:srgbClr val="202124"/>
                </a:solidFill>
                <a:effectLst/>
              </a:rPr>
              <a:t>HOP</a:t>
            </a:r>
          </a:p>
          <a:p>
            <a:pPr algn="l"/>
            <a:r>
              <a:rPr lang="en-US" dirty="0">
                <a:effectLst/>
              </a:rPr>
              <a:t>HOP(</a:t>
            </a:r>
            <a:r>
              <a:rPr lang="en-US" dirty="0" err="1">
                <a:effectLst/>
              </a:rPr>
              <a:t>table_expression</a:t>
            </a:r>
            <a:r>
              <a:rPr lang="en-US" dirty="0">
                <a:effectLst/>
              </a:rPr>
              <a:t>, DESCRIPTOR(</a:t>
            </a:r>
            <a:r>
              <a:rPr lang="en-US" dirty="0" err="1">
                <a:effectLst/>
              </a:rPr>
              <a:t>timestamp_column</a:t>
            </a:r>
            <a:r>
              <a:rPr lang="en-US" dirty="0">
                <a:effectLst/>
              </a:rPr>
              <a:t>), </a:t>
            </a:r>
            <a:r>
              <a:rPr lang="en-US" dirty="0" err="1">
                <a:effectLst/>
              </a:rPr>
              <a:t>window_period</a:t>
            </a:r>
            <a:r>
              <a:rPr lang="en-US" dirty="0">
                <a:effectLst/>
              </a:rPr>
              <a:t>, </a:t>
            </a:r>
            <a:r>
              <a:rPr lang="en-US" dirty="0" err="1">
                <a:effectLst/>
              </a:rPr>
              <a:t>window_duration</a:t>
            </a:r>
            <a:r>
              <a:rPr lang="en-US" dirty="0">
                <a:effectLst/>
              </a:rPr>
              <a:t>)</a:t>
            </a:r>
            <a:br>
              <a:rPr lang="en-US" dirty="0">
                <a:effectLst/>
              </a:rPr>
            </a:br>
            <a:r>
              <a:rPr lang="en-US" b="0" dirty="0">
                <a:solidFill>
                  <a:srgbClr val="202124"/>
                </a:solidFill>
                <a:effectLst/>
                <a:latin typeface="Roboto"/>
              </a:rPr>
              <a:t>Description</a:t>
            </a:r>
          </a:p>
          <a:p>
            <a:pPr algn="l"/>
            <a:r>
              <a:rPr lang="en-US" b="0" i="0" dirty="0">
                <a:solidFill>
                  <a:srgbClr val="202124"/>
                </a:solidFill>
                <a:effectLst/>
                <a:latin typeface="Roboto"/>
              </a:rPr>
              <a:t>Divides streaming data into hopping windows. A hopping window represents a consistent time interval in the data stream. Hopping windows can overlap, whereas tumbling windows are disjoint.</a:t>
            </a:r>
          </a:p>
          <a:p>
            <a:pPr algn="l"/>
            <a:r>
              <a:rPr lang="en-US" b="0" i="0" dirty="0">
                <a:solidFill>
                  <a:srgbClr val="202124"/>
                </a:solidFill>
                <a:effectLst/>
                <a:latin typeface="Roboto"/>
              </a:rPr>
              <a:t>For more information, see </a:t>
            </a:r>
            <a:r>
              <a:rPr lang="en-US" b="0" i="0" u="none" strike="noStrike" dirty="0">
                <a:solidFill>
                  <a:srgbClr val="1A73E8"/>
                </a:solidFill>
                <a:effectLst/>
                <a:latin typeface="Roboto"/>
                <a:hlinkClick r:id="rId6"/>
              </a:rPr>
              <a:t>Hopping windows</a:t>
            </a:r>
            <a:r>
              <a:rPr lang="en-US" b="0" i="0" dirty="0">
                <a:solidFill>
                  <a:srgbClr val="202124"/>
                </a:solidFill>
                <a:effectLst/>
                <a:latin typeface="Roboto"/>
              </a:rPr>
              <a:t>.</a:t>
            </a:r>
          </a:p>
          <a:p>
            <a:pPr algn="l"/>
            <a:r>
              <a:rPr lang="en-US" b="0" dirty="0">
                <a:solidFill>
                  <a:srgbClr val="202124"/>
                </a:solidFill>
                <a:effectLst/>
                <a:latin typeface="Roboto"/>
              </a:rPr>
              <a:t>Supported Argument Types</a:t>
            </a:r>
          </a:p>
          <a:p>
            <a:pPr algn="l"/>
            <a:r>
              <a:rPr lang="en-US" b="0" i="0" dirty="0">
                <a:solidFill>
                  <a:srgbClr val="202124"/>
                </a:solidFill>
                <a:effectLst/>
                <a:latin typeface="Roboto"/>
              </a:rPr>
              <a:t>The </a:t>
            </a:r>
            <a:r>
              <a:rPr lang="en-US" b="0" i="0" dirty="0" err="1">
                <a:solidFill>
                  <a:srgbClr val="202124"/>
                </a:solidFill>
                <a:effectLst/>
                <a:latin typeface="Roboto"/>
              </a:rPr>
              <a:t>table_expression</a:t>
            </a:r>
            <a:r>
              <a:rPr lang="en-US" b="0" i="0" dirty="0">
                <a:solidFill>
                  <a:srgbClr val="202124"/>
                </a:solidFill>
                <a:effectLst/>
                <a:latin typeface="Roboto"/>
              </a:rPr>
              <a:t> is a table with the streaming data to divide into hopping windows.</a:t>
            </a:r>
          </a:p>
          <a:p>
            <a:pPr algn="l"/>
            <a:r>
              <a:rPr lang="en-US" b="0" i="0" dirty="0">
                <a:solidFill>
                  <a:srgbClr val="202124"/>
                </a:solidFill>
                <a:effectLst/>
                <a:latin typeface="Roboto"/>
              </a:rPr>
              <a:t>The </a:t>
            </a:r>
            <a:r>
              <a:rPr lang="en-US" b="0" i="0" dirty="0" err="1">
                <a:solidFill>
                  <a:srgbClr val="202124"/>
                </a:solidFill>
                <a:effectLst/>
                <a:latin typeface="Roboto"/>
              </a:rPr>
              <a:t>timestamp_column</a:t>
            </a:r>
            <a:r>
              <a:rPr lang="en-US" b="0" i="0" dirty="0">
                <a:solidFill>
                  <a:srgbClr val="202124"/>
                </a:solidFill>
                <a:effectLst/>
                <a:latin typeface="Roboto"/>
              </a:rPr>
              <a:t> is the column in </a:t>
            </a:r>
            <a:r>
              <a:rPr lang="en-US" b="0" i="0" dirty="0" err="1">
                <a:solidFill>
                  <a:srgbClr val="202124"/>
                </a:solidFill>
                <a:effectLst/>
                <a:latin typeface="Roboto"/>
              </a:rPr>
              <a:t>table_expression</a:t>
            </a:r>
            <a:r>
              <a:rPr lang="en-US" b="0" i="0" dirty="0">
                <a:solidFill>
                  <a:srgbClr val="202124"/>
                </a:solidFill>
                <a:effectLst/>
                <a:latin typeface="Roboto"/>
              </a:rPr>
              <a:t> with the event timestamps of each element.</a:t>
            </a:r>
          </a:p>
          <a:p>
            <a:pPr algn="l">
              <a:buFont typeface="Arial" panose="020B0604020202020204" pitchFamily="34" charset="0"/>
              <a:buChar char="•"/>
            </a:pPr>
            <a:r>
              <a:rPr lang="en-US" b="0" i="0" dirty="0">
                <a:solidFill>
                  <a:srgbClr val="202124"/>
                </a:solidFill>
                <a:effectLst/>
                <a:latin typeface="Roboto"/>
              </a:rPr>
              <a:t>Event timestamps must be TIMESTAMP types</a:t>
            </a:r>
          </a:p>
          <a:p>
            <a:pPr algn="l"/>
            <a:r>
              <a:rPr lang="en-US" b="0" i="0" dirty="0">
                <a:solidFill>
                  <a:srgbClr val="202124"/>
                </a:solidFill>
                <a:effectLst/>
                <a:latin typeface="Roboto"/>
              </a:rPr>
              <a:t>For a Pub/Sub source, you must specify the </a:t>
            </a:r>
            <a:r>
              <a:rPr lang="en-US" b="0" i="0" dirty="0" err="1">
                <a:solidFill>
                  <a:srgbClr val="202124"/>
                </a:solidFill>
                <a:effectLst/>
                <a:latin typeface="Roboto"/>
              </a:rPr>
              <a:t>event_timestamp</a:t>
            </a:r>
            <a:r>
              <a:rPr lang="en-US" b="0" i="0" dirty="0">
                <a:solidFill>
                  <a:srgbClr val="202124"/>
                </a:solidFill>
                <a:effectLst/>
                <a:latin typeface="Roboto"/>
              </a:rPr>
              <a:t> field as the </a:t>
            </a:r>
            <a:r>
              <a:rPr lang="en-US" b="0" i="0" dirty="0" err="1">
                <a:solidFill>
                  <a:srgbClr val="202124"/>
                </a:solidFill>
                <a:effectLst/>
                <a:latin typeface="Roboto"/>
              </a:rPr>
              <a:t>timestamp_column</a:t>
            </a:r>
            <a:r>
              <a:rPr lang="en-US" b="0" i="0" dirty="0">
                <a:solidFill>
                  <a:srgbClr val="202124"/>
                </a:solidFill>
                <a:effectLst/>
                <a:latin typeface="Roboto"/>
              </a:rPr>
              <a:t>.</a:t>
            </a:r>
          </a:p>
          <a:p>
            <a:pPr algn="l"/>
            <a:r>
              <a:rPr lang="en-US" b="0" i="0" dirty="0">
                <a:solidFill>
                  <a:srgbClr val="202124"/>
                </a:solidFill>
                <a:effectLst/>
                <a:latin typeface="Roboto"/>
              </a:rPr>
              <a:t>The </a:t>
            </a:r>
            <a:r>
              <a:rPr lang="en-US" b="0" i="0" dirty="0" err="1">
                <a:solidFill>
                  <a:srgbClr val="202124"/>
                </a:solidFill>
                <a:effectLst/>
                <a:latin typeface="Roboto"/>
              </a:rPr>
              <a:t>window_period</a:t>
            </a:r>
            <a:r>
              <a:rPr lang="en-US" b="0" i="0" dirty="0">
                <a:solidFill>
                  <a:srgbClr val="202124"/>
                </a:solidFill>
                <a:effectLst/>
                <a:latin typeface="Roboto"/>
              </a:rPr>
              <a:t> and </a:t>
            </a:r>
            <a:r>
              <a:rPr lang="en-US" b="0" i="0" dirty="0" err="1">
                <a:solidFill>
                  <a:srgbClr val="202124"/>
                </a:solidFill>
                <a:effectLst/>
                <a:latin typeface="Roboto"/>
              </a:rPr>
              <a:t>window_duration</a:t>
            </a:r>
            <a:r>
              <a:rPr lang="en-US" b="0" i="0" dirty="0">
                <a:solidFill>
                  <a:srgbClr val="202124"/>
                </a:solidFill>
                <a:effectLst/>
                <a:latin typeface="Roboto"/>
              </a:rPr>
              <a:t> is a string with the format "INTERVAL int64 </a:t>
            </a:r>
            <a:r>
              <a:rPr lang="en-US" b="0" i="0" dirty="0" err="1">
                <a:solidFill>
                  <a:srgbClr val="202124"/>
                </a:solidFill>
                <a:effectLst/>
                <a:latin typeface="Roboto"/>
              </a:rPr>
              <a:t>date_part</a:t>
            </a:r>
            <a:r>
              <a:rPr lang="en-US" b="0" i="0" dirty="0">
                <a:solidFill>
                  <a:srgbClr val="202124"/>
                </a:solidFill>
                <a:effectLst/>
                <a:latin typeface="Roboto"/>
              </a:rPr>
              <a:t>".</a:t>
            </a:r>
          </a:p>
          <a:p>
            <a:pPr algn="l">
              <a:buFont typeface="Arial" panose="020B0604020202020204" pitchFamily="34" charset="0"/>
              <a:buChar char="•"/>
            </a:pPr>
            <a:r>
              <a:rPr lang="en-US" b="0" i="0" dirty="0" err="1">
                <a:solidFill>
                  <a:srgbClr val="202124"/>
                </a:solidFill>
                <a:effectLst/>
                <a:latin typeface="Roboto"/>
              </a:rPr>
              <a:t>date_part</a:t>
            </a:r>
            <a:r>
              <a:rPr lang="en-US" b="0" i="0" dirty="0">
                <a:solidFill>
                  <a:srgbClr val="202124"/>
                </a:solidFill>
                <a:effectLst/>
                <a:latin typeface="Roboto"/>
              </a:rPr>
              <a:t> must be MILLISECOND, SECOND, MINUTE, HOUR, DAY, MONTH, or YEAR.</a:t>
            </a:r>
          </a:p>
          <a:p>
            <a:pPr algn="l"/>
            <a:r>
              <a:rPr lang="en-US" b="0" dirty="0">
                <a:solidFill>
                  <a:srgbClr val="202124"/>
                </a:solidFill>
                <a:effectLst/>
                <a:latin typeface="Roboto"/>
              </a:rPr>
              <a:t>Return Data Types</a:t>
            </a:r>
          </a:p>
          <a:p>
            <a:pPr algn="l"/>
            <a:r>
              <a:rPr lang="en-US" b="0" i="0" dirty="0">
                <a:solidFill>
                  <a:srgbClr val="202124"/>
                </a:solidFill>
                <a:effectLst/>
                <a:latin typeface="Roboto"/>
              </a:rPr>
              <a:t>A table with the columns from the input table, a TIMESTAMP column with the start of the windows, and a TIMESTAMP column with the end of the windows.</a:t>
            </a:r>
          </a:p>
          <a:p>
            <a:pPr algn="l"/>
            <a:r>
              <a:rPr lang="en-US" b="0" dirty="0">
                <a:solidFill>
                  <a:srgbClr val="202124"/>
                </a:solidFill>
                <a:effectLst/>
                <a:latin typeface="Roboto"/>
              </a:rPr>
              <a:t>Examples</a:t>
            </a:r>
          </a:p>
          <a:p>
            <a:pPr algn="l"/>
            <a:r>
              <a:rPr lang="en-US" b="0" i="0" dirty="0">
                <a:solidFill>
                  <a:srgbClr val="202124"/>
                </a:solidFill>
                <a:effectLst/>
                <a:latin typeface="Roboto"/>
              </a:rPr>
              <a:t>The following query uses hopping windows to calculate a 15-second running total of transaction amounts every 10 seconds.</a:t>
            </a:r>
          </a:p>
          <a:p>
            <a:r>
              <a:rPr lang="en-US" dirty="0">
                <a:solidFill>
                  <a:srgbClr val="4DD0E1"/>
                </a:solidFill>
                <a:effectLst/>
              </a:rPr>
              <a:t>SELECT</a:t>
            </a:r>
            <a:br>
              <a:rPr lang="en-US" dirty="0">
                <a:effectLst/>
              </a:rPr>
            </a:br>
            <a:r>
              <a:rPr lang="en-US" dirty="0">
                <a:effectLst/>
              </a:rPr>
              <a:t>  </a:t>
            </a:r>
            <a:r>
              <a:rPr lang="en-US" dirty="0" err="1">
                <a:effectLst/>
              </a:rPr>
              <a:t>window_start</a:t>
            </a:r>
            <a:r>
              <a:rPr lang="en-US" dirty="0">
                <a:effectLst/>
              </a:rPr>
              <a:t> </a:t>
            </a:r>
            <a:r>
              <a:rPr lang="en-US" dirty="0">
                <a:solidFill>
                  <a:srgbClr val="4DD0E1"/>
                </a:solidFill>
                <a:effectLst/>
              </a:rPr>
              <a:t>as</a:t>
            </a:r>
            <a:r>
              <a:rPr lang="en-US" dirty="0">
                <a:effectLst/>
              </a:rPr>
              <a:t> </a:t>
            </a:r>
            <a:r>
              <a:rPr lang="en-US" dirty="0" err="1">
                <a:effectLst/>
              </a:rPr>
              <a:t>period_start</a:t>
            </a:r>
            <a:r>
              <a:rPr lang="en-US" dirty="0">
                <a:effectLst/>
              </a:rPr>
              <a:t>,</a:t>
            </a:r>
            <a:br>
              <a:rPr lang="en-US" dirty="0">
                <a:effectLst/>
              </a:rPr>
            </a:br>
            <a:r>
              <a:rPr lang="en-US" dirty="0">
                <a:effectLst/>
              </a:rPr>
              <a:t>  </a:t>
            </a:r>
            <a:r>
              <a:rPr lang="en-US" dirty="0" err="1">
                <a:effectLst/>
              </a:rPr>
              <a:t>window_end</a:t>
            </a:r>
            <a:r>
              <a:rPr lang="en-US" dirty="0">
                <a:effectLst/>
              </a:rPr>
              <a:t> </a:t>
            </a:r>
            <a:r>
              <a:rPr lang="en-US" dirty="0">
                <a:solidFill>
                  <a:srgbClr val="4DD0E1"/>
                </a:solidFill>
                <a:effectLst/>
              </a:rPr>
              <a:t>as</a:t>
            </a:r>
            <a:r>
              <a:rPr lang="en-US" dirty="0">
                <a:effectLst/>
              </a:rPr>
              <a:t> </a:t>
            </a:r>
            <a:r>
              <a:rPr lang="en-US" dirty="0" err="1">
                <a:effectLst/>
              </a:rPr>
              <a:t>period_end</a:t>
            </a:r>
            <a:r>
              <a:rPr lang="en-US" dirty="0">
                <a:effectLst/>
              </a:rPr>
              <a:t>,</a:t>
            </a:r>
            <a:br>
              <a:rPr lang="en-US" dirty="0">
                <a:effectLst/>
              </a:rPr>
            </a:br>
            <a:r>
              <a:rPr lang="en-US" dirty="0">
                <a:effectLst/>
              </a:rPr>
              <a:t>  SUM(</a:t>
            </a:r>
            <a:r>
              <a:rPr lang="en-US" dirty="0" err="1">
                <a:effectLst/>
              </a:rPr>
              <a:t>tr.amount</a:t>
            </a:r>
            <a:r>
              <a:rPr lang="en-US" dirty="0">
                <a:effectLst/>
              </a:rPr>
              <a:t>) </a:t>
            </a:r>
            <a:r>
              <a:rPr lang="en-US" dirty="0">
                <a:solidFill>
                  <a:srgbClr val="4DD0E1"/>
                </a:solidFill>
                <a:effectLst/>
              </a:rPr>
              <a:t>as</a:t>
            </a:r>
            <a:r>
              <a:rPr lang="en-US" dirty="0">
                <a:effectLst/>
              </a:rPr>
              <a:t> amount</a:t>
            </a:r>
            <a:br>
              <a:rPr lang="en-US" dirty="0">
                <a:effectLst/>
              </a:rPr>
            </a:br>
            <a:r>
              <a:rPr lang="en-US" dirty="0">
                <a:solidFill>
                  <a:srgbClr val="4DD0E1"/>
                </a:solidFill>
                <a:effectLst/>
              </a:rPr>
              <a:t>FROM</a:t>
            </a:r>
            <a:r>
              <a:rPr lang="en-US" dirty="0">
                <a:effectLst/>
              </a:rPr>
              <a:t> HOP((</a:t>
            </a:r>
            <a:r>
              <a:rPr lang="en-US" dirty="0">
                <a:solidFill>
                  <a:srgbClr val="4DD0E1"/>
                </a:solidFill>
                <a:effectLst/>
              </a:rPr>
              <a:t>SELECT</a:t>
            </a:r>
            <a:r>
              <a:rPr lang="en-US" dirty="0">
                <a:effectLst/>
              </a:rPr>
              <a:t> * </a:t>
            </a:r>
            <a:r>
              <a:rPr lang="en-US" dirty="0">
                <a:solidFill>
                  <a:srgbClr val="4DD0E1"/>
                </a:solidFill>
                <a:effectLst/>
              </a:rPr>
              <a:t>FROM</a:t>
            </a:r>
            <a:r>
              <a:rPr lang="en-US" dirty="0">
                <a:effectLst/>
              </a:rPr>
              <a:t> pubsub.topic.`</a:t>
            </a:r>
            <a:r>
              <a:rPr lang="en-US" dirty="0" err="1">
                <a:effectLst/>
              </a:rPr>
              <a:t>dat</a:t>
            </a:r>
            <a:r>
              <a:rPr lang="en-US" dirty="0">
                <a:effectLst/>
              </a:rPr>
              <a:t>aflow-sql`.</a:t>
            </a:r>
            <a:r>
              <a:rPr lang="en-US" dirty="0">
                <a:solidFill>
                  <a:srgbClr val="4DD0E1"/>
                </a:solidFill>
                <a:effectLst/>
              </a:rPr>
              <a:t>transaction</a:t>
            </a:r>
            <a:r>
              <a:rPr lang="en-US" dirty="0">
                <a:effectLst/>
              </a:rPr>
              <a:t>),</a:t>
            </a:r>
            <a:br>
              <a:rPr lang="en-US" dirty="0">
                <a:effectLst/>
              </a:rPr>
            </a:br>
            <a:r>
              <a:rPr lang="en-US" dirty="0">
                <a:effectLst/>
              </a:rPr>
              <a:t>         DESCRIPTOR(event_timestamp),</a:t>
            </a:r>
            <a:br>
              <a:rPr lang="en-US" dirty="0">
                <a:effectLst/>
              </a:rPr>
            </a:br>
            <a:r>
              <a:rPr lang="en-US" dirty="0">
                <a:effectLst/>
              </a:rPr>
              <a:t>         </a:t>
            </a:r>
            <a:r>
              <a:rPr lang="en-US" dirty="0">
                <a:solidFill>
                  <a:srgbClr val="9CCC65"/>
                </a:solidFill>
                <a:effectLst/>
              </a:rPr>
              <a:t>"INTERVAL 10 MINUTES"</a:t>
            </a:r>
            <a:r>
              <a:rPr lang="en-US" dirty="0">
                <a:effectLst/>
              </a:rPr>
              <a:t>,</a:t>
            </a:r>
            <a:br>
              <a:rPr lang="en-US" dirty="0">
                <a:effectLst/>
              </a:rPr>
            </a:br>
            <a:r>
              <a:rPr lang="en-US" dirty="0">
                <a:effectLst/>
              </a:rPr>
              <a:t>         </a:t>
            </a:r>
            <a:r>
              <a:rPr lang="en-US" dirty="0">
                <a:solidFill>
                  <a:srgbClr val="9CCC65"/>
                </a:solidFill>
                <a:effectLst/>
              </a:rPr>
              <a:t>"INTERVAL 15 MINUTES"</a:t>
            </a:r>
            <a:r>
              <a:rPr lang="en-US" dirty="0">
                <a:effectLst/>
              </a:rPr>
              <a:t>) </a:t>
            </a:r>
            <a:r>
              <a:rPr lang="en-US" dirty="0">
                <a:solidFill>
                  <a:srgbClr val="4DD0E1"/>
                </a:solidFill>
                <a:effectLst/>
              </a:rPr>
              <a:t>as</a:t>
            </a:r>
            <a:r>
              <a:rPr lang="en-US" dirty="0">
                <a:effectLst/>
              </a:rPr>
              <a:t> tr</a:t>
            </a:r>
            <a:br>
              <a:rPr lang="en-US" dirty="0">
                <a:effectLst/>
              </a:rPr>
            </a:br>
            <a:r>
              <a:rPr lang="en-US" dirty="0">
                <a:solidFill>
                  <a:srgbClr val="4DD0E1"/>
                </a:solidFill>
                <a:effectLst/>
              </a:rPr>
              <a:t>GROUP</a:t>
            </a:r>
            <a:r>
              <a:rPr lang="en-US" dirty="0">
                <a:effectLst/>
              </a:rPr>
              <a:t> </a:t>
            </a:r>
            <a:r>
              <a:rPr lang="en-US" dirty="0">
                <a:solidFill>
                  <a:srgbClr val="4DD0E1"/>
                </a:solidFill>
                <a:effectLst/>
              </a:rPr>
              <a:t>BY</a:t>
            </a:r>
            <a:r>
              <a:rPr lang="en-US" dirty="0">
                <a:effectLst/>
              </a:rPr>
              <a:t> tr.window_start</a:t>
            </a:r>
            <a:br>
              <a:rPr lang="en-US" dirty="0">
                <a:effectLst/>
              </a:rPr>
            </a:br>
            <a:endParaRPr lang="en-US" dirty="0">
              <a:effectLst/>
            </a:endParaRPr>
          </a:p>
          <a:p>
            <a:pPr algn="l"/>
            <a:r>
              <a:rPr lang="en-US" dirty="0">
                <a:effectLst/>
              </a:rPr>
              <a:t>+------+---------------------+---------------------+</a:t>
            </a:r>
            <a:br>
              <a:rPr lang="en-US" dirty="0">
                <a:effectLst/>
              </a:rPr>
            </a:br>
            <a:r>
              <a:rPr lang="en-US" dirty="0">
                <a:effectLst/>
              </a:rPr>
              <a:t>| sum  | </a:t>
            </a:r>
            <a:r>
              <a:rPr lang="en-US" dirty="0" err="1">
                <a:effectLst/>
              </a:rPr>
              <a:t>period_start</a:t>
            </a:r>
            <a:r>
              <a:rPr lang="en-US" dirty="0">
                <a:effectLst/>
              </a:rPr>
              <a:t>        | </a:t>
            </a:r>
            <a:r>
              <a:rPr lang="en-US" dirty="0" err="1">
                <a:effectLst/>
              </a:rPr>
              <a:t>period_end</a:t>
            </a:r>
            <a:r>
              <a:rPr lang="en-US" dirty="0">
                <a:effectLst/>
              </a:rPr>
              <a:t>          |</a:t>
            </a:r>
            <a:br>
              <a:rPr lang="en-US" dirty="0">
                <a:effectLst/>
              </a:rPr>
            </a:br>
            <a:r>
              <a:rPr lang="en-US" dirty="0">
                <a:effectLst/>
              </a:rPr>
              <a:t>+------+---------------------+---------------------+</a:t>
            </a:r>
            <a:br>
              <a:rPr lang="en-US" dirty="0">
                <a:effectLst/>
              </a:rPr>
            </a:br>
            <a:r>
              <a:rPr lang="en-US" dirty="0">
                <a:effectLst/>
              </a:rPr>
              <a:t>| </a:t>
            </a:r>
            <a:r>
              <a:rPr lang="en-US" dirty="0">
                <a:solidFill>
                  <a:srgbClr val="FBC02D"/>
                </a:solidFill>
                <a:effectLst/>
              </a:rPr>
              <a:t>2.50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00</a:t>
            </a:r>
            <a:r>
              <a:rPr lang="en-US" dirty="0">
                <a:effectLst/>
              </a:rPr>
              <a:t>:</a:t>
            </a:r>
            <a:r>
              <a:rPr lang="en-US" dirty="0">
                <a:solidFill>
                  <a:srgbClr val="FBC02D"/>
                </a:solidFill>
                <a:effectLst/>
              </a:rPr>
              <a:t>00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15</a:t>
            </a:r>
            <a:r>
              <a:rPr lang="en-US" dirty="0">
                <a:effectLst/>
              </a:rPr>
              <a:t>:</a:t>
            </a:r>
            <a:r>
              <a:rPr lang="en-US" dirty="0">
                <a:solidFill>
                  <a:srgbClr val="FBC02D"/>
                </a:solidFill>
                <a:effectLst/>
              </a:rPr>
              <a:t>00</a:t>
            </a:r>
            <a:r>
              <a:rPr lang="en-US" dirty="0">
                <a:effectLst/>
              </a:rPr>
              <a:t> |</a:t>
            </a:r>
            <a:br>
              <a:rPr lang="en-US" dirty="0">
                <a:effectLst/>
              </a:rPr>
            </a:br>
            <a:r>
              <a:rPr lang="en-US" dirty="0">
                <a:effectLst/>
              </a:rPr>
              <a:t>+------+---------------------+---------------------+</a:t>
            </a:r>
            <a:br>
              <a:rPr lang="en-US" dirty="0">
                <a:effectLst/>
              </a:rPr>
            </a:br>
            <a:r>
              <a:rPr lang="en-US" dirty="0">
                <a:effectLst/>
              </a:rPr>
              <a:t>| </a:t>
            </a:r>
            <a:r>
              <a:rPr lang="en-US" dirty="0">
                <a:solidFill>
                  <a:srgbClr val="FBC02D"/>
                </a:solidFill>
                <a:effectLst/>
              </a:rPr>
              <a:t>2.30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10</a:t>
            </a:r>
            <a:r>
              <a:rPr lang="en-US" dirty="0">
                <a:effectLst/>
              </a:rPr>
              <a:t>:</a:t>
            </a:r>
            <a:r>
              <a:rPr lang="en-US" dirty="0">
                <a:solidFill>
                  <a:srgbClr val="FBC02D"/>
                </a:solidFill>
                <a:effectLst/>
              </a:rPr>
              <a:t>00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25</a:t>
            </a:r>
            <a:r>
              <a:rPr lang="en-US" dirty="0">
                <a:effectLst/>
              </a:rPr>
              <a:t>:</a:t>
            </a:r>
            <a:r>
              <a:rPr lang="en-US" dirty="0">
                <a:solidFill>
                  <a:srgbClr val="FBC02D"/>
                </a:solidFill>
                <a:effectLst/>
              </a:rPr>
              <a:t>00</a:t>
            </a:r>
            <a:r>
              <a:rPr lang="en-US" dirty="0">
                <a:effectLst/>
              </a:rPr>
              <a:t> |</a:t>
            </a:r>
            <a:br>
              <a:rPr lang="en-US" dirty="0">
                <a:effectLst/>
              </a:rPr>
            </a:br>
            <a:r>
              <a:rPr lang="en-US" dirty="0">
                <a:effectLst/>
              </a:rPr>
              <a:t>+------+---------------------+---------------------+</a:t>
            </a:r>
            <a:br>
              <a:rPr lang="en-US" dirty="0">
                <a:effectLst/>
              </a:rPr>
            </a:br>
            <a:r>
              <a:rPr lang="en-US" b="1" i="0" dirty="0">
                <a:solidFill>
                  <a:srgbClr val="202124"/>
                </a:solidFill>
                <a:effectLst/>
              </a:rPr>
              <a:t>SESSION</a:t>
            </a:r>
          </a:p>
          <a:p>
            <a:pPr algn="l"/>
            <a:r>
              <a:rPr lang="en-US" dirty="0">
                <a:effectLst/>
              </a:rPr>
              <a:t>SESSION(</a:t>
            </a:r>
            <a:r>
              <a:rPr lang="en-US" dirty="0" err="1">
                <a:effectLst/>
              </a:rPr>
              <a:t>table_expression</a:t>
            </a:r>
            <a:r>
              <a:rPr lang="en-US" dirty="0">
                <a:effectLst/>
              </a:rPr>
              <a:t>, DESCRIPTOR(</a:t>
            </a:r>
            <a:r>
              <a:rPr lang="en-US" dirty="0" err="1">
                <a:effectLst/>
              </a:rPr>
              <a:t>timestamp_column</a:t>
            </a:r>
            <a:r>
              <a:rPr lang="en-US" dirty="0">
                <a:effectLst/>
              </a:rPr>
              <a:t>), DESCRIPTOR(key1, key2, ...), </a:t>
            </a:r>
            <a:r>
              <a:rPr lang="en-US" dirty="0" err="1">
                <a:effectLst/>
              </a:rPr>
              <a:t>session_gap_duration</a:t>
            </a:r>
            <a:r>
              <a:rPr lang="en-US" dirty="0">
                <a:effectLst/>
              </a:rPr>
              <a:t>)</a:t>
            </a:r>
            <a:br>
              <a:rPr lang="en-US" dirty="0">
                <a:effectLst/>
              </a:rPr>
            </a:br>
            <a:r>
              <a:rPr lang="en-US" b="0" dirty="0">
                <a:solidFill>
                  <a:srgbClr val="202124"/>
                </a:solidFill>
                <a:effectLst/>
                <a:latin typeface="Roboto"/>
              </a:rPr>
              <a:t>Description</a:t>
            </a:r>
          </a:p>
          <a:p>
            <a:pPr algn="l"/>
            <a:r>
              <a:rPr lang="en-US" b="0" i="0" dirty="0">
                <a:solidFill>
                  <a:srgbClr val="202124"/>
                </a:solidFill>
                <a:effectLst/>
                <a:latin typeface="Roboto"/>
              </a:rPr>
              <a:t>Divides streaming data into session windows. A session window contains elements within a gap duration of another element. The gap duration is an interval between new data in a data stream. If data arrives after the gap duration, the data is assigned to a new window.</a:t>
            </a:r>
          </a:p>
          <a:p>
            <a:pPr algn="l"/>
            <a:r>
              <a:rPr lang="en-US" b="0" i="0" dirty="0">
                <a:solidFill>
                  <a:srgbClr val="202124"/>
                </a:solidFill>
                <a:effectLst/>
                <a:latin typeface="Roboto"/>
              </a:rPr>
              <a:t>For more information, see </a:t>
            </a:r>
            <a:r>
              <a:rPr lang="en-US" b="0" i="0" u="none" strike="noStrike" dirty="0">
                <a:solidFill>
                  <a:srgbClr val="1A73E8"/>
                </a:solidFill>
                <a:effectLst/>
                <a:latin typeface="Roboto"/>
                <a:hlinkClick r:id="rId7"/>
              </a:rPr>
              <a:t>Session windows</a:t>
            </a:r>
            <a:r>
              <a:rPr lang="en-US" b="0" i="0" dirty="0">
                <a:solidFill>
                  <a:srgbClr val="202124"/>
                </a:solidFill>
                <a:effectLst/>
                <a:latin typeface="Roboto"/>
              </a:rPr>
              <a:t>.</a:t>
            </a:r>
          </a:p>
          <a:p>
            <a:pPr algn="l"/>
            <a:r>
              <a:rPr lang="en-US" b="0" dirty="0">
                <a:solidFill>
                  <a:srgbClr val="202124"/>
                </a:solidFill>
                <a:effectLst/>
                <a:latin typeface="Roboto"/>
              </a:rPr>
              <a:t>Supported Argument Types</a:t>
            </a:r>
          </a:p>
          <a:p>
            <a:pPr algn="l"/>
            <a:r>
              <a:rPr lang="en-US" b="0" i="0" dirty="0">
                <a:solidFill>
                  <a:srgbClr val="202124"/>
                </a:solidFill>
                <a:effectLst/>
                <a:latin typeface="Roboto"/>
              </a:rPr>
              <a:t>The </a:t>
            </a:r>
            <a:r>
              <a:rPr lang="en-US" b="0" i="0" dirty="0" err="1">
                <a:solidFill>
                  <a:srgbClr val="202124"/>
                </a:solidFill>
                <a:effectLst/>
                <a:latin typeface="Roboto"/>
              </a:rPr>
              <a:t>table_expression</a:t>
            </a:r>
            <a:r>
              <a:rPr lang="en-US" b="0" i="0" dirty="0">
                <a:solidFill>
                  <a:srgbClr val="202124"/>
                </a:solidFill>
                <a:effectLst/>
                <a:latin typeface="Roboto"/>
              </a:rPr>
              <a:t> is a table with the streaming data to divide into session windows.</a:t>
            </a:r>
          </a:p>
          <a:p>
            <a:pPr algn="l"/>
            <a:r>
              <a:rPr lang="en-US" b="0" i="0" dirty="0">
                <a:solidFill>
                  <a:srgbClr val="202124"/>
                </a:solidFill>
                <a:effectLst/>
                <a:latin typeface="Roboto"/>
              </a:rPr>
              <a:t>The </a:t>
            </a:r>
            <a:r>
              <a:rPr lang="en-US" b="0" i="0" dirty="0" err="1">
                <a:solidFill>
                  <a:srgbClr val="202124"/>
                </a:solidFill>
                <a:effectLst/>
                <a:latin typeface="Roboto"/>
              </a:rPr>
              <a:t>timestamp_column</a:t>
            </a:r>
            <a:r>
              <a:rPr lang="en-US" b="0" i="0" dirty="0">
                <a:solidFill>
                  <a:srgbClr val="202124"/>
                </a:solidFill>
                <a:effectLst/>
                <a:latin typeface="Roboto"/>
              </a:rPr>
              <a:t> is the column in </a:t>
            </a:r>
            <a:r>
              <a:rPr lang="en-US" b="0" i="0" dirty="0" err="1">
                <a:solidFill>
                  <a:srgbClr val="202124"/>
                </a:solidFill>
                <a:effectLst/>
                <a:latin typeface="Roboto"/>
              </a:rPr>
              <a:t>table_expression</a:t>
            </a:r>
            <a:r>
              <a:rPr lang="en-US" b="0" i="0" dirty="0">
                <a:solidFill>
                  <a:srgbClr val="202124"/>
                </a:solidFill>
                <a:effectLst/>
                <a:latin typeface="Roboto"/>
              </a:rPr>
              <a:t> with the event timestamps of each element.</a:t>
            </a:r>
          </a:p>
          <a:p>
            <a:pPr algn="l">
              <a:buFont typeface="Arial" panose="020B0604020202020204" pitchFamily="34" charset="0"/>
              <a:buChar char="•"/>
            </a:pPr>
            <a:r>
              <a:rPr lang="en-US" b="0" i="0" dirty="0">
                <a:solidFill>
                  <a:srgbClr val="202124"/>
                </a:solidFill>
                <a:effectLst/>
                <a:latin typeface="Roboto"/>
              </a:rPr>
              <a:t>Event timestamps must be TIMESTAMP types</a:t>
            </a:r>
          </a:p>
          <a:p>
            <a:pPr algn="l"/>
            <a:r>
              <a:rPr lang="en-US" b="0" i="0" dirty="0">
                <a:solidFill>
                  <a:srgbClr val="202124"/>
                </a:solidFill>
                <a:effectLst/>
                <a:latin typeface="Roboto"/>
              </a:rPr>
              <a:t>For a Pub/Sub source, you must specify the </a:t>
            </a:r>
            <a:r>
              <a:rPr lang="en-US" b="0" i="0" dirty="0" err="1">
                <a:solidFill>
                  <a:srgbClr val="202124"/>
                </a:solidFill>
                <a:effectLst/>
                <a:latin typeface="Roboto"/>
              </a:rPr>
              <a:t>event_timestamp</a:t>
            </a:r>
            <a:r>
              <a:rPr lang="en-US" b="0" i="0" dirty="0">
                <a:solidFill>
                  <a:srgbClr val="202124"/>
                </a:solidFill>
                <a:effectLst/>
                <a:latin typeface="Roboto"/>
              </a:rPr>
              <a:t> field as the </a:t>
            </a:r>
            <a:r>
              <a:rPr lang="en-US" b="0" i="0" dirty="0" err="1">
                <a:solidFill>
                  <a:srgbClr val="202124"/>
                </a:solidFill>
                <a:effectLst/>
                <a:latin typeface="Roboto"/>
              </a:rPr>
              <a:t>timestamp_column</a:t>
            </a:r>
            <a:r>
              <a:rPr lang="en-US" b="0" i="0" dirty="0">
                <a:solidFill>
                  <a:srgbClr val="202124"/>
                </a:solidFill>
                <a:effectLst/>
                <a:latin typeface="Roboto"/>
              </a:rPr>
              <a:t>.</a:t>
            </a:r>
          </a:p>
          <a:p>
            <a:pPr algn="l"/>
            <a:r>
              <a:rPr lang="en-US" b="0" i="0" dirty="0">
                <a:solidFill>
                  <a:srgbClr val="202124"/>
                </a:solidFill>
                <a:effectLst/>
                <a:latin typeface="Roboto"/>
              </a:rPr>
              <a:t>The </a:t>
            </a:r>
            <a:r>
              <a:rPr lang="en-US" b="0" i="0" dirty="0" err="1">
                <a:solidFill>
                  <a:srgbClr val="202124"/>
                </a:solidFill>
                <a:effectLst/>
                <a:latin typeface="Roboto"/>
              </a:rPr>
              <a:t>session_gap_duration</a:t>
            </a:r>
            <a:r>
              <a:rPr lang="en-US" b="0" i="0" dirty="0">
                <a:solidFill>
                  <a:srgbClr val="202124"/>
                </a:solidFill>
                <a:effectLst/>
                <a:latin typeface="Roboto"/>
              </a:rPr>
              <a:t> is a string with the format "INTERVAL int64 </a:t>
            </a:r>
            <a:r>
              <a:rPr lang="en-US" b="0" i="0" dirty="0" err="1">
                <a:solidFill>
                  <a:srgbClr val="202124"/>
                </a:solidFill>
                <a:effectLst/>
                <a:latin typeface="Roboto"/>
              </a:rPr>
              <a:t>date_part</a:t>
            </a:r>
            <a:r>
              <a:rPr lang="en-US" b="0" i="0" dirty="0">
                <a:solidFill>
                  <a:srgbClr val="202124"/>
                </a:solidFill>
                <a:effectLst/>
                <a:latin typeface="Roboto"/>
              </a:rPr>
              <a:t>".</a:t>
            </a:r>
          </a:p>
          <a:p>
            <a:pPr algn="l">
              <a:buFont typeface="Arial" panose="020B0604020202020204" pitchFamily="34" charset="0"/>
              <a:buChar char="•"/>
            </a:pPr>
            <a:r>
              <a:rPr lang="en-US" b="0" i="0" dirty="0" err="1">
                <a:solidFill>
                  <a:srgbClr val="202124"/>
                </a:solidFill>
                <a:effectLst/>
                <a:latin typeface="Roboto"/>
              </a:rPr>
              <a:t>date_part</a:t>
            </a:r>
            <a:r>
              <a:rPr lang="en-US" b="0" i="0" dirty="0">
                <a:solidFill>
                  <a:srgbClr val="202124"/>
                </a:solidFill>
                <a:effectLst/>
                <a:latin typeface="Roboto"/>
              </a:rPr>
              <a:t> must be MILLISECOND, SECOND, MINUTE, HOUR, DAY, MONTH, or YEAR.</a:t>
            </a:r>
          </a:p>
          <a:p>
            <a:pPr algn="l"/>
            <a:r>
              <a:rPr lang="en-US" b="0" dirty="0">
                <a:solidFill>
                  <a:srgbClr val="202124"/>
                </a:solidFill>
                <a:effectLst/>
                <a:latin typeface="Roboto"/>
              </a:rPr>
              <a:t>Return Data Types</a:t>
            </a:r>
          </a:p>
          <a:p>
            <a:pPr algn="l"/>
            <a:r>
              <a:rPr lang="en-US" b="0" i="0" dirty="0">
                <a:solidFill>
                  <a:srgbClr val="202124"/>
                </a:solidFill>
                <a:effectLst/>
                <a:latin typeface="Roboto"/>
              </a:rPr>
              <a:t>A table with the columns from the input table, a TIMESTAMP column with the start of the windows, and a TIMESTAMP column with the end of the windows.</a:t>
            </a:r>
          </a:p>
          <a:p>
            <a:pPr algn="l"/>
            <a:r>
              <a:rPr lang="en-US" b="0" dirty="0">
                <a:solidFill>
                  <a:srgbClr val="202124"/>
                </a:solidFill>
                <a:effectLst/>
                <a:latin typeface="Roboto"/>
              </a:rPr>
              <a:t>Examples</a:t>
            </a:r>
          </a:p>
          <a:p>
            <a:pPr algn="l"/>
            <a:r>
              <a:rPr lang="en-US" b="0" i="0" dirty="0">
                <a:solidFill>
                  <a:srgbClr val="202124"/>
                </a:solidFill>
                <a:effectLst/>
                <a:latin typeface="Roboto"/>
              </a:rPr>
              <a:t>The following query uses session windows to sum transaction amounts that occur within 30 minutes of each other.</a:t>
            </a:r>
          </a:p>
          <a:p>
            <a:r>
              <a:rPr lang="en-US" dirty="0">
                <a:solidFill>
                  <a:srgbClr val="4DD0E1"/>
                </a:solidFill>
                <a:effectLst/>
              </a:rPr>
              <a:t>SELECT</a:t>
            </a:r>
            <a:br>
              <a:rPr lang="en-US" dirty="0">
                <a:effectLst/>
              </a:rPr>
            </a:br>
            <a:r>
              <a:rPr lang="en-US" dirty="0">
                <a:effectLst/>
              </a:rPr>
              <a:t>  </a:t>
            </a:r>
            <a:r>
              <a:rPr lang="en-US" dirty="0" err="1">
                <a:effectLst/>
              </a:rPr>
              <a:t>window_start</a:t>
            </a:r>
            <a:r>
              <a:rPr lang="en-US" dirty="0">
                <a:effectLst/>
              </a:rPr>
              <a:t> </a:t>
            </a:r>
            <a:r>
              <a:rPr lang="en-US" dirty="0">
                <a:solidFill>
                  <a:srgbClr val="4DD0E1"/>
                </a:solidFill>
                <a:effectLst/>
              </a:rPr>
              <a:t>as</a:t>
            </a:r>
            <a:r>
              <a:rPr lang="en-US" dirty="0">
                <a:effectLst/>
              </a:rPr>
              <a:t> </a:t>
            </a:r>
            <a:r>
              <a:rPr lang="en-US" dirty="0" err="1">
                <a:effectLst/>
              </a:rPr>
              <a:t>period_start</a:t>
            </a:r>
            <a:r>
              <a:rPr lang="en-US" dirty="0">
                <a:effectLst/>
              </a:rPr>
              <a:t>,</a:t>
            </a:r>
            <a:br>
              <a:rPr lang="en-US" dirty="0">
                <a:effectLst/>
              </a:rPr>
            </a:br>
            <a:r>
              <a:rPr lang="en-US" dirty="0">
                <a:effectLst/>
              </a:rPr>
              <a:t>  </a:t>
            </a:r>
            <a:r>
              <a:rPr lang="en-US" dirty="0" err="1">
                <a:effectLst/>
              </a:rPr>
              <a:t>window_end</a:t>
            </a:r>
            <a:r>
              <a:rPr lang="en-US" dirty="0">
                <a:effectLst/>
              </a:rPr>
              <a:t> </a:t>
            </a:r>
            <a:r>
              <a:rPr lang="en-US" dirty="0">
                <a:solidFill>
                  <a:srgbClr val="4DD0E1"/>
                </a:solidFill>
                <a:effectLst/>
              </a:rPr>
              <a:t>as</a:t>
            </a:r>
            <a:r>
              <a:rPr lang="en-US" dirty="0">
                <a:effectLst/>
              </a:rPr>
              <a:t> </a:t>
            </a:r>
            <a:r>
              <a:rPr lang="en-US" dirty="0" err="1">
                <a:effectLst/>
              </a:rPr>
              <a:t>period_end</a:t>
            </a:r>
            <a:r>
              <a:rPr lang="en-US" dirty="0">
                <a:effectLst/>
              </a:rPr>
              <a:t>,</a:t>
            </a:r>
            <a:br>
              <a:rPr lang="en-US" dirty="0">
                <a:effectLst/>
              </a:rPr>
            </a:br>
            <a:r>
              <a:rPr lang="en-US" dirty="0">
                <a:effectLst/>
              </a:rPr>
              <a:t>  SUM(</a:t>
            </a:r>
            <a:r>
              <a:rPr lang="en-US" dirty="0" err="1">
                <a:effectLst/>
              </a:rPr>
              <a:t>tr.amount</a:t>
            </a:r>
            <a:r>
              <a:rPr lang="en-US" dirty="0">
                <a:effectLst/>
              </a:rPr>
              <a:t>) </a:t>
            </a:r>
            <a:r>
              <a:rPr lang="en-US" dirty="0">
                <a:solidFill>
                  <a:srgbClr val="4DD0E1"/>
                </a:solidFill>
                <a:effectLst/>
              </a:rPr>
              <a:t>as</a:t>
            </a:r>
            <a:r>
              <a:rPr lang="en-US" dirty="0">
                <a:effectLst/>
              </a:rPr>
              <a:t> amount</a:t>
            </a:r>
            <a:br>
              <a:rPr lang="en-US" dirty="0">
                <a:effectLst/>
              </a:rPr>
            </a:br>
            <a:r>
              <a:rPr lang="en-US" dirty="0">
                <a:solidFill>
                  <a:srgbClr val="4DD0E1"/>
                </a:solidFill>
                <a:effectLst/>
              </a:rPr>
              <a:t>FROM</a:t>
            </a:r>
            <a:r>
              <a:rPr lang="en-US" dirty="0">
                <a:effectLst/>
              </a:rPr>
              <a:t> SESSION((</a:t>
            </a:r>
            <a:r>
              <a:rPr lang="en-US" dirty="0">
                <a:solidFill>
                  <a:srgbClr val="4DD0E1"/>
                </a:solidFill>
                <a:effectLst/>
              </a:rPr>
              <a:t>SELECT</a:t>
            </a:r>
            <a:r>
              <a:rPr lang="en-US" dirty="0">
                <a:effectLst/>
              </a:rPr>
              <a:t> * </a:t>
            </a:r>
            <a:r>
              <a:rPr lang="en-US" dirty="0">
                <a:solidFill>
                  <a:srgbClr val="4DD0E1"/>
                </a:solidFill>
                <a:effectLst/>
              </a:rPr>
              <a:t>FROM</a:t>
            </a:r>
            <a:r>
              <a:rPr lang="en-US" dirty="0">
                <a:effectLst/>
              </a:rPr>
              <a:t> pubsub.topic.`</a:t>
            </a:r>
            <a:r>
              <a:rPr lang="en-US" dirty="0" err="1">
                <a:effectLst/>
              </a:rPr>
              <a:t>dat</a:t>
            </a:r>
            <a:r>
              <a:rPr lang="en-US" dirty="0">
                <a:effectLst/>
              </a:rPr>
              <a:t>aflow-sql`.</a:t>
            </a:r>
            <a:r>
              <a:rPr lang="en-US" dirty="0">
                <a:solidFill>
                  <a:srgbClr val="4DD0E1"/>
                </a:solidFill>
                <a:effectLst/>
              </a:rPr>
              <a:t>transaction</a:t>
            </a:r>
            <a:r>
              <a:rPr lang="en-US" dirty="0">
                <a:effectLst/>
              </a:rPr>
              <a:t>),</a:t>
            </a:r>
            <a:br>
              <a:rPr lang="en-US" dirty="0">
                <a:effectLst/>
              </a:rPr>
            </a:br>
            <a:r>
              <a:rPr lang="en-US" dirty="0">
                <a:effectLst/>
              </a:rPr>
              <a:t>             DESCRIPTOR(event_timestamp),</a:t>
            </a:r>
            <a:br>
              <a:rPr lang="en-US" dirty="0">
                <a:effectLst/>
              </a:rPr>
            </a:br>
            <a:r>
              <a:rPr lang="en-US" dirty="0">
                <a:effectLst/>
              </a:rPr>
              <a:t>             DESCRIPTOR(transaction_id),</a:t>
            </a:r>
            <a:br>
              <a:rPr lang="en-US" dirty="0">
                <a:effectLst/>
              </a:rPr>
            </a:br>
            <a:r>
              <a:rPr lang="en-US" dirty="0">
                <a:effectLst/>
              </a:rPr>
              <a:t>             </a:t>
            </a:r>
            <a:r>
              <a:rPr lang="en-US" dirty="0">
                <a:solidFill>
                  <a:srgbClr val="9CCC65"/>
                </a:solidFill>
                <a:effectLst/>
              </a:rPr>
              <a:t>"INTERVAL 30 MINUTES"</a:t>
            </a:r>
            <a:r>
              <a:rPr lang="en-US" dirty="0">
                <a:effectLst/>
              </a:rPr>
              <a:t>) </a:t>
            </a:r>
            <a:r>
              <a:rPr lang="en-US" dirty="0">
                <a:solidFill>
                  <a:srgbClr val="4DD0E1"/>
                </a:solidFill>
                <a:effectLst/>
              </a:rPr>
              <a:t>as</a:t>
            </a:r>
            <a:r>
              <a:rPr lang="en-US" dirty="0">
                <a:effectLst/>
              </a:rPr>
              <a:t> tr</a:t>
            </a:r>
            <a:br>
              <a:rPr lang="en-US" dirty="0">
                <a:effectLst/>
              </a:rPr>
            </a:br>
            <a:r>
              <a:rPr lang="en-US" dirty="0">
                <a:solidFill>
                  <a:srgbClr val="4DD0E1"/>
                </a:solidFill>
                <a:effectLst/>
              </a:rPr>
              <a:t>GROUP</a:t>
            </a:r>
            <a:r>
              <a:rPr lang="en-US" dirty="0">
                <a:effectLst/>
              </a:rPr>
              <a:t> </a:t>
            </a:r>
            <a:r>
              <a:rPr lang="en-US" dirty="0">
                <a:solidFill>
                  <a:srgbClr val="4DD0E1"/>
                </a:solidFill>
                <a:effectLst/>
              </a:rPr>
              <a:t>BY</a:t>
            </a:r>
            <a:r>
              <a:rPr lang="en-US" dirty="0">
                <a:effectLst/>
              </a:rPr>
              <a:t> tr.window_start, tr.payload.transaction_id</a:t>
            </a:r>
            <a:br>
              <a:rPr lang="en-US" dirty="0">
                <a:effectLst/>
              </a:rPr>
            </a:br>
            <a:endParaRPr lang="en-US" dirty="0">
              <a:effectLst/>
            </a:endParaRPr>
          </a:p>
          <a:p>
            <a:r>
              <a:rPr lang="en-US" dirty="0">
                <a:effectLst/>
              </a:rPr>
              <a:t>+------+---------------------+---------------------+----------------+</a:t>
            </a:r>
            <a:br>
              <a:rPr lang="en-US" dirty="0">
                <a:effectLst/>
              </a:rPr>
            </a:br>
            <a:r>
              <a:rPr lang="en-US" dirty="0">
                <a:effectLst/>
              </a:rPr>
              <a:t>| sum  | </a:t>
            </a:r>
            <a:r>
              <a:rPr lang="en-US" dirty="0" err="1">
                <a:effectLst/>
              </a:rPr>
              <a:t>period_start</a:t>
            </a:r>
            <a:r>
              <a:rPr lang="en-US" dirty="0">
                <a:effectLst/>
              </a:rPr>
              <a:t>        | </a:t>
            </a:r>
            <a:r>
              <a:rPr lang="en-US" dirty="0" err="1">
                <a:effectLst/>
              </a:rPr>
              <a:t>period_end</a:t>
            </a:r>
            <a:r>
              <a:rPr lang="en-US" dirty="0">
                <a:effectLst/>
              </a:rPr>
              <a:t>          | </a:t>
            </a:r>
            <a:r>
              <a:rPr lang="en-US" dirty="0" err="1">
                <a:effectLst/>
              </a:rPr>
              <a:t>transaction_id</a:t>
            </a:r>
            <a:r>
              <a:rPr lang="en-US" dirty="0">
                <a:effectLst/>
              </a:rPr>
              <a:t> |</a:t>
            </a:r>
            <a:br>
              <a:rPr lang="en-US" dirty="0">
                <a:effectLst/>
              </a:rPr>
            </a:br>
            <a:r>
              <a:rPr lang="en-US" dirty="0">
                <a:effectLst/>
              </a:rPr>
              <a:t>+------+---------------------+---------------------+----------------+</a:t>
            </a:r>
            <a:br>
              <a:rPr lang="en-US" dirty="0">
                <a:effectLst/>
              </a:rPr>
            </a:br>
            <a:r>
              <a:rPr lang="en-US" dirty="0">
                <a:effectLst/>
              </a:rPr>
              <a:t>| </a:t>
            </a:r>
            <a:r>
              <a:rPr lang="en-US" dirty="0">
                <a:solidFill>
                  <a:srgbClr val="FBC02D"/>
                </a:solidFill>
                <a:effectLst/>
              </a:rPr>
              <a:t>2.50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00</a:t>
            </a:r>
            <a:r>
              <a:rPr lang="en-US" dirty="0">
                <a:effectLst/>
              </a:rPr>
              <a:t>:</a:t>
            </a:r>
            <a:r>
              <a:rPr lang="en-US" dirty="0">
                <a:solidFill>
                  <a:srgbClr val="FBC02D"/>
                </a:solidFill>
                <a:effectLst/>
              </a:rPr>
              <a:t>00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10</a:t>
            </a:r>
            <a:r>
              <a:rPr lang="en-US" dirty="0">
                <a:effectLst/>
              </a:rPr>
              <a:t>:</a:t>
            </a:r>
            <a:r>
              <a:rPr lang="en-US" dirty="0">
                <a:solidFill>
                  <a:srgbClr val="FBC02D"/>
                </a:solidFill>
                <a:effectLst/>
              </a:rPr>
              <a:t>00</a:t>
            </a:r>
            <a:r>
              <a:rPr lang="en-US" dirty="0">
                <a:effectLst/>
              </a:rPr>
              <a:t> | </a:t>
            </a:r>
            <a:r>
              <a:rPr lang="en-US" dirty="0">
                <a:solidFill>
                  <a:srgbClr val="FBC02D"/>
                </a:solidFill>
                <a:effectLst/>
              </a:rPr>
              <a:t>1001</a:t>
            </a:r>
            <a:r>
              <a:rPr lang="en-US" dirty="0">
                <a:effectLst/>
              </a:rPr>
              <a:t>           |</a:t>
            </a:r>
            <a:br>
              <a:rPr lang="en-US" dirty="0">
                <a:effectLst/>
              </a:rPr>
            </a:br>
            <a:r>
              <a:rPr lang="en-US" dirty="0">
                <a:effectLst/>
              </a:rPr>
              <a:t>+------+---------------------+---------------------+----------------+</a:t>
            </a:r>
            <a:br>
              <a:rPr lang="en-US" dirty="0">
                <a:effectLst/>
              </a:rPr>
            </a:br>
            <a:r>
              <a:rPr lang="en-US" dirty="0">
                <a:effectLst/>
              </a:rPr>
              <a:t>| </a:t>
            </a:r>
            <a:r>
              <a:rPr lang="en-US" dirty="0">
                <a:solidFill>
                  <a:srgbClr val="FBC02D"/>
                </a:solidFill>
                <a:effectLst/>
              </a:rPr>
              <a:t>2.25</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00</a:t>
            </a:r>
            <a:r>
              <a:rPr lang="en-US" dirty="0">
                <a:effectLst/>
              </a:rPr>
              <a:t>:</a:t>
            </a:r>
            <a:r>
              <a:rPr lang="en-US" dirty="0">
                <a:solidFill>
                  <a:srgbClr val="FBC02D"/>
                </a:solidFill>
                <a:effectLst/>
              </a:rPr>
              <a:t>45</a:t>
            </a:r>
            <a:r>
              <a:rPr lang="en-US" dirty="0">
                <a:effectLst/>
              </a:rPr>
              <a:t>:</a:t>
            </a:r>
            <a:r>
              <a:rPr lang="en-US" dirty="0">
                <a:solidFill>
                  <a:srgbClr val="FBC02D"/>
                </a:solidFill>
                <a:effectLst/>
              </a:rPr>
              <a:t>00</a:t>
            </a:r>
            <a:r>
              <a:rPr lang="en-US" dirty="0">
                <a:effectLst/>
              </a:rPr>
              <a:t> | </a:t>
            </a:r>
            <a:r>
              <a:rPr lang="en-US" dirty="0">
                <a:solidFill>
                  <a:srgbClr val="FBC02D"/>
                </a:solidFill>
                <a:effectLst/>
              </a:rPr>
              <a:t>2020</a:t>
            </a:r>
            <a:r>
              <a:rPr lang="en-US" dirty="0">
                <a:effectLst/>
              </a:rPr>
              <a:t>-</a:t>
            </a:r>
            <a:r>
              <a:rPr lang="en-US" dirty="0">
                <a:solidFill>
                  <a:srgbClr val="FBC02D"/>
                </a:solidFill>
                <a:effectLst/>
              </a:rPr>
              <a:t>01</a:t>
            </a:r>
            <a:r>
              <a:rPr lang="en-US" dirty="0">
                <a:effectLst/>
              </a:rPr>
              <a:t>-</a:t>
            </a:r>
            <a:r>
              <a:rPr lang="en-US" dirty="0">
                <a:solidFill>
                  <a:srgbClr val="FBC02D"/>
                </a:solidFill>
                <a:effectLst/>
              </a:rPr>
              <a:t>01</a:t>
            </a:r>
            <a:r>
              <a:rPr lang="en-US" dirty="0">
                <a:effectLst/>
              </a:rPr>
              <a:t> </a:t>
            </a:r>
            <a:r>
              <a:rPr lang="en-US" dirty="0">
                <a:solidFill>
                  <a:srgbClr val="FBC02D"/>
                </a:solidFill>
                <a:effectLst/>
              </a:rPr>
              <a:t>01</a:t>
            </a:r>
            <a:r>
              <a:rPr lang="en-US" dirty="0">
                <a:effectLst/>
              </a:rPr>
              <a:t>:</a:t>
            </a:r>
            <a:r>
              <a:rPr lang="en-US" dirty="0">
                <a:solidFill>
                  <a:srgbClr val="FBC02D"/>
                </a:solidFill>
                <a:effectLst/>
              </a:rPr>
              <a:t>45</a:t>
            </a:r>
            <a:r>
              <a:rPr lang="en-US" dirty="0">
                <a:effectLst/>
              </a:rPr>
              <a:t>:</a:t>
            </a:r>
            <a:r>
              <a:rPr lang="en-US" dirty="0">
                <a:solidFill>
                  <a:srgbClr val="FBC02D"/>
                </a:solidFill>
                <a:effectLst/>
              </a:rPr>
              <a:t>00</a:t>
            </a:r>
            <a:r>
              <a:rPr lang="en-US" dirty="0">
                <a:effectLst/>
              </a:rPr>
              <a:t> | </a:t>
            </a:r>
            <a:r>
              <a:rPr lang="en-US" dirty="0">
                <a:solidFill>
                  <a:srgbClr val="FBC02D"/>
                </a:solidFill>
                <a:effectLst/>
              </a:rPr>
              <a:t>1002</a:t>
            </a:r>
            <a:r>
              <a:rPr lang="en-US" dirty="0">
                <a:effectLst/>
              </a:rPr>
              <a:t>           |</a:t>
            </a:r>
            <a:br>
              <a:rPr lang="en-US" dirty="0">
                <a:effectLst/>
              </a:rPr>
            </a:br>
            <a:r>
              <a:rPr lang="en-US" dirty="0">
                <a:effectLst/>
              </a:rPr>
              <a:t>+------+---------------------+---------------------+----------------+</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36</a:t>
            </a:fld>
            <a:endParaRPr lang="es-PA" dirty="0"/>
          </a:p>
        </p:txBody>
      </p:sp>
    </p:spTree>
    <p:extLst>
      <p:ext uri="{BB962C8B-B14F-4D97-AF65-F5344CB8AC3E}">
        <p14:creationId xmlns:p14="http://schemas.microsoft.com/office/powerpoint/2010/main" val="2507691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37</a:t>
            </a:fld>
            <a:endParaRPr lang="es-PA" dirty="0"/>
          </a:p>
        </p:txBody>
      </p:sp>
    </p:spTree>
    <p:extLst>
      <p:ext uri="{BB962C8B-B14F-4D97-AF65-F5344CB8AC3E}">
        <p14:creationId xmlns:p14="http://schemas.microsoft.com/office/powerpoint/2010/main" val="1192088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dirty="0">
                <a:solidFill>
                  <a:srgbClr val="202124"/>
                </a:solidFill>
                <a:effectLst/>
              </a:rPr>
              <a:t>Usar la IU de SQL de Dataflow</a:t>
            </a:r>
          </a:p>
          <a:p>
            <a:pPr algn="l"/>
            <a:r>
              <a:rPr lang="es-MX" b="0" i="0" dirty="0">
                <a:solidFill>
                  <a:srgbClr val="202124"/>
                </a:solidFill>
                <a:effectLst/>
                <a:latin typeface="Roboto"/>
              </a:rPr>
              <a:t>La IU de SQL de Dataflow es una configuración de IU web de </a:t>
            </a:r>
            <a:r>
              <a:rPr lang="es-MX" b="0" i="0" dirty="0" err="1">
                <a:solidFill>
                  <a:srgbClr val="202124"/>
                </a:solidFill>
                <a:effectLst/>
                <a:latin typeface="Roboto"/>
              </a:rPr>
              <a:t>BigQuery</a:t>
            </a:r>
            <a:r>
              <a:rPr lang="es-MX" b="0" i="0" dirty="0">
                <a:solidFill>
                  <a:srgbClr val="202124"/>
                </a:solidFill>
                <a:effectLst/>
                <a:latin typeface="Roboto"/>
              </a:rPr>
              <a:t> para crear trabajos de SQL de Dataflow.</a:t>
            </a:r>
          </a:p>
          <a:p>
            <a:r>
              <a:rPr lang="es-PA" dirty="0"/>
              <a:t>https://cloud.google.com/dataflow/docs/guides/using-monitoring-intf</a:t>
            </a:r>
          </a:p>
        </p:txBody>
      </p:sp>
      <p:sp>
        <p:nvSpPr>
          <p:cNvPr id="4" name="Marcador de número de diapositiva 3"/>
          <p:cNvSpPr>
            <a:spLocks noGrp="1"/>
          </p:cNvSpPr>
          <p:nvPr>
            <p:ph type="sldNum" sz="quarter" idx="5"/>
          </p:nvPr>
        </p:nvSpPr>
        <p:spPr/>
        <p:txBody>
          <a:bodyPr/>
          <a:lstStyle/>
          <a:p>
            <a:fld id="{0FED520B-0FE8-407D-8102-A464A0714614}" type="slidenum">
              <a:rPr lang="es-PA" smtClean="0"/>
              <a:t>38</a:t>
            </a:fld>
            <a:endParaRPr lang="es-PA" dirty="0"/>
          </a:p>
        </p:txBody>
      </p:sp>
    </p:spTree>
    <p:extLst>
      <p:ext uri="{BB962C8B-B14F-4D97-AF65-F5344CB8AC3E}">
        <p14:creationId xmlns:p14="http://schemas.microsoft.com/office/powerpoint/2010/main" val="205644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0" i="0" dirty="0">
                <a:solidFill>
                  <a:srgbClr val="333333"/>
                </a:solidFill>
                <a:effectLst/>
                <a:latin typeface="roboto"/>
              </a:rPr>
              <a:t>APACHE BEAMS https://beam.apache.org/documentation/programming-guide/</a:t>
            </a:r>
          </a:p>
          <a:p>
            <a:pPr algn="l">
              <a:buFont typeface="Arial" panose="020B0604020202020204" pitchFamily="34" charset="0"/>
              <a:buChar char="•"/>
            </a:pPr>
            <a:endParaRPr lang="es-MX" b="0" i="0" dirty="0">
              <a:solidFill>
                <a:srgbClr val="333333"/>
              </a:solidFill>
              <a:effectLst/>
              <a:latin typeface="roboto"/>
            </a:endParaRPr>
          </a:p>
          <a:p>
            <a:pPr algn="l">
              <a:buFont typeface="Arial" panose="020B0604020202020204" pitchFamily="34" charset="0"/>
              <a:buChar char="•"/>
            </a:pPr>
            <a:r>
              <a:rPr lang="es-MX" b="0" i="0" dirty="0">
                <a:solidFill>
                  <a:srgbClr val="333333"/>
                </a:solidFill>
                <a:effectLst/>
                <a:latin typeface="roboto"/>
              </a:rPr>
              <a:t>Pipeline: A </a:t>
            </a:r>
            <a:r>
              <a:rPr lang="es-MX" b="0" i="0" dirty="0" err="1">
                <a:solidFill>
                  <a:srgbClr val="333333"/>
                </a:solidFill>
                <a:effectLst/>
                <a:latin typeface="roboto"/>
              </a:rPr>
              <a:t>Pipelineencapsula</a:t>
            </a:r>
            <a:r>
              <a:rPr lang="es-MX" b="0" i="0" dirty="0">
                <a:solidFill>
                  <a:srgbClr val="333333"/>
                </a:solidFill>
                <a:effectLst/>
                <a:latin typeface="roboto"/>
              </a:rPr>
              <a:t> toda su tarea de procesamiento de datos, de principio a fin. Esto incluye leer datos de entrada, transformar esos datos y escribir datos de salida. Todos los programas de controlador de Beam deben crear un archivo Pipeline. Cuando crea el Pipeline, también debe especificar las opciones de ejecución que indican </a:t>
            </a:r>
            <a:r>
              <a:rPr lang="es-MX" b="0" i="0" dirty="0" err="1">
                <a:solidFill>
                  <a:srgbClr val="333333"/>
                </a:solidFill>
                <a:effectLst/>
                <a:latin typeface="roboto"/>
              </a:rPr>
              <a:t>Pipelinedónde</a:t>
            </a:r>
            <a:r>
              <a:rPr lang="es-MX" b="0" i="0" dirty="0">
                <a:solidFill>
                  <a:srgbClr val="333333"/>
                </a:solidFill>
                <a:effectLst/>
                <a:latin typeface="roboto"/>
              </a:rPr>
              <a:t> y cómo ejecutar.</a:t>
            </a:r>
          </a:p>
          <a:p>
            <a:pPr algn="l">
              <a:buFont typeface="Arial" panose="020B0604020202020204" pitchFamily="34" charset="0"/>
              <a:buChar char="•"/>
            </a:pPr>
            <a:r>
              <a:rPr lang="es-MX" b="0" i="0" dirty="0" err="1">
                <a:solidFill>
                  <a:srgbClr val="333333"/>
                </a:solidFill>
                <a:effectLst/>
                <a:latin typeface="roboto"/>
              </a:rPr>
              <a:t>PCollection</a:t>
            </a:r>
            <a:r>
              <a:rPr lang="es-MX" b="0" i="0" dirty="0">
                <a:solidFill>
                  <a:srgbClr val="333333"/>
                </a:solidFill>
                <a:effectLst/>
                <a:latin typeface="roboto"/>
              </a:rPr>
              <a:t>: A </a:t>
            </a:r>
            <a:r>
              <a:rPr lang="es-MX" b="0" i="0" dirty="0" err="1">
                <a:solidFill>
                  <a:srgbClr val="333333"/>
                </a:solidFill>
                <a:effectLst/>
                <a:latin typeface="roboto"/>
              </a:rPr>
              <a:t>PCollectionrepresenta</a:t>
            </a:r>
            <a:r>
              <a:rPr lang="es-MX" b="0" i="0" dirty="0">
                <a:solidFill>
                  <a:srgbClr val="333333"/>
                </a:solidFill>
                <a:effectLst/>
                <a:latin typeface="roboto"/>
              </a:rPr>
              <a:t> un conjunto de datos distribuidos en el que opera su canalización Beam. El conjunto de datos puede estar </a:t>
            </a:r>
            <a:r>
              <a:rPr lang="es-MX" b="0" i="1" dirty="0">
                <a:solidFill>
                  <a:srgbClr val="333333"/>
                </a:solidFill>
                <a:effectLst/>
                <a:latin typeface="roboto"/>
              </a:rPr>
              <a:t>limitado</a:t>
            </a:r>
            <a:r>
              <a:rPr lang="es-MX" b="0" i="0" dirty="0">
                <a:solidFill>
                  <a:srgbClr val="333333"/>
                </a:solidFill>
                <a:effectLst/>
                <a:latin typeface="roboto"/>
              </a:rPr>
              <a:t> , lo que significa que proviene de una fuente fija como un archivo, o </a:t>
            </a:r>
            <a:r>
              <a:rPr lang="es-MX" b="0" i="1" dirty="0">
                <a:solidFill>
                  <a:srgbClr val="333333"/>
                </a:solidFill>
                <a:effectLst/>
                <a:latin typeface="roboto"/>
              </a:rPr>
              <a:t>ilimitado</a:t>
            </a:r>
            <a:r>
              <a:rPr lang="es-MX" b="0" i="0" dirty="0">
                <a:solidFill>
                  <a:srgbClr val="333333"/>
                </a:solidFill>
                <a:effectLst/>
                <a:latin typeface="roboto"/>
              </a:rPr>
              <a:t> , lo que significa que proviene de una fuente que se actualiza continuamente a través de una suscripción u otro mecanismo. Su canalización generalmente crea una inicial </a:t>
            </a:r>
            <a:r>
              <a:rPr lang="es-MX" b="0" i="0" dirty="0" err="1">
                <a:solidFill>
                  <a:srgbClr val="333333"/>
                </a:solidFill>
                <a:effectLst/>
                <a:latin typeface="roboto"/>
              </a:rPr>
              <a:t>PCollectionleyendo</a:t>
            </a:r>
            <a:r>
              <a:rPr lang="es-MX" b="0" i="0" dirty="0">
                <a:solidFill>
                  <a:srgbClr val="333333"/>
                </a:solidFill>
                <a:effectLst/>
                <a:latin typeface="roboto"/>
              </a:rPr>
              <a:t> datos de una fuente de datos externa, pero también puede crear una </a:t>
            </a:r>
            <a:r>
              <a:rPr lang="es-MX" b="0" i="0" dirty="0" err="1">
                <a:solidFill>
                  <a:srgbClr val="333333"/>
                </a:solidFill>
                <a:effectLst/>
                <a:latin typeface="roboto"/>
              </a:rPr>
              <a:t>PCollectiondesde</a:t>
            </a:r>
            <a:r>
              <a:rPr lang="es-MX" b="0" i="0" dirty="0">
                <a:solidFill>
                  <a:srgbClr val="333333"/>
                </a:solidFill>
                <a:effectLst/>
                <a:latin typeface="roboto"/>
              </a:rPr>
              <a:t> datos en memoria dentro de su programa de controlador. A partir de ahí, </a:t>
            </a:r>
            <a:r>
              <a:rPr lang="es-MX" b="0" i="0" dirty="0" err="1">
                <a:solidFill>
                  <a:srgbClr val="333333"/>
                </a:solidFill>
                <a:effectLst/>
                <a:latin typeface="roboto"/>
              </a:rPr>
              <a:t>PCollections</a:t>
            </a:r>
            <a:r>
              <a:rPr lang="es-MX" b="0" i="0" dirty="0">
                <a:solidFill>
                  <a:srgbClr val="333333"/>
                </a:solidFill>
                <a:effectLst/>
                <a:latin typeface="roboto"/>
              </a:rPr>
              <a:t> son las entradas y salidas para cada paso en su canalización.</a:t>
            </a:r>
          </a:p>
          <a:p>
            <a:pPr algn="l">
              <a:buFont typeface="Arial" panose="020B0604020202020204" pitchFamily="34" charset="0"/>
              <a:buChar char="•"/>
            </a:pPr>
            <a:r>
              <a:rPr lang="es-MX" b="0" i="0" dirty="0" err="1">
                <a:solidFill>
                  <a:srgbClr val="333333"/>
                </a:solidFill>
                <a:effectLst/>
                <a:latin typeface="roboto"/>
              </a:rPr>
              <a:t>PTransform</a:t>
            </a:r>
            <a:r>
              <a:rPr lang="es-MX" b="0" i="0" dirty="0">
                <a:solidFill>
                  <a:srgbClr val="333333"/>
                </a:solidFill>
                <a:effectLst/>
                <a:latin typeface="roboto"/>
              </a:rPr>
              <a:t>: A </a:t>
            </a:r>
            <a:r>
              <a:rPr lang="es-MX" b="0" i="0" dirty="0" err="1">
                <a:solidFill>
                  <a:srgbClr val="333333"/>
                </a:solidFill>
                <a:effectLst/>
                <a:latin typeface="roboto"/>
              </a:rPr>
              <a:t>PTransformrepresenta</a:t>
            </a:r>
            <a:r>
              <a:rPr lang="es-MX" b="0" i="0" dirty="0">
                <a:solidFill>
                  <a:srgbClr val="333333"/>
                </a:solidFill>
                <a:effectLst/>
                <a:latin typeface="roboto"/>
              </a:rPr>
              <a:t> una operación de procesamiento de datos, o un paso, en su canalización. Cada </a:t>
            </a:r>
            <a:r>
              <a:rPr lang="es-MX" b="0" i="0" dirty="0" err="1">
                <a:solidFill>
                  <a:srgbClr val="333333"/>
                </a:solidFill>
                <a:effectLst/>
                <a:latin typeface="roboto"/>
              </a:rPr>
              <a:t>PTransformtoma</a:t>
            </a:r>
            <a:r>
              <a:rPr lang="es-MX" b="0" i="0" dirty="0">
                <a:solidFill>
                  <a:srgbClr val="333333"/>
                </a:solidFill>
                <a:effectLst/>
                <a:latin typeface="roboto"/>
              </a:rPr>
              <a:t> uno o más </a:t>
            </a:r>
            <a:r>
              <a:rPr lang="es-MX" b="0" i="0" dirty="0" err="1">
                <a:solidFill>
                  <a:srgbClr val="333333"/>
                </a:solidFill>
                <a:effectLst/>
                <a:latin typeface="roboto"/>
              </a:rPr>
              <a:t>PCollectionobjetos</a:t>
            </a:r>
            <a:r>
              <a:rPr lang="es-MX" b="0" i="0" dirty="0">
                <a:solidFill>
                  <a:srgbClr val="333333"/>
                </a:solidFill>
                <a:effectLst/>
                <a:latin typeface="roboto"/>
              </a:rPr>
              <a:t> como entrada, realiza una función de procesamiento que usted proporciona en los elementos de ese </a:t>
            </a:r>
            <a:r>
              <a:rPr lang="es-MX" b="0" i="0" dirty="0" err="1">
                <a:solidFill>
                  <a:srgbClr val="333333"/>
                </a:solidFill>
                <a:effectLst/>
                <a:latin typeface="roboto"/>
              </a:rPr>
              <a:t>PCollectiony</a:t>
            </a:r>
            <a:r>
              <a:rPr lang="es-MX" b="0" i="0" dirty="0">
                <a:solidFill>
                  <a:srgbClr val="333333"/>
                </a:solidFill>
                <a:effectLst/>
                <a:latin typeface="roboto"/>
              </a:rPr>
              <a:t> produce cero o más </a:t>
            </a:r>
            <a:r>
              <a:rPr lang="es-MX" b="0" i="0" dirty="0" err="1">
                <a:solidFill>
                  <a:srgbClr val="333333"/>
                </a:solidFill>
                <a:effectLst/>
                <a:latin typeface="roboto"/>
              </a:rPr>
              <a:t>PCollectionobjetos</a:t>
            </a:r>
            <a:r>
              <a:rPr lang="es-MX" b="0" i="0" dirty="0">
                <a:solidFill>
                  <a:srgbClr val="333333"/>
                </a:solidFill>
                <a:effectLst/>
                <a:latin typeface="roboto"/>
              </a:rPr>
              <a:t> de salida .</a:t>
            </a:r>
          </a:p>
          <a:p>
            <a:pPr algn="l">
              <a:buFont typeface="Arial" panose="020B0604020202020204" pitchFamily="34" charset="0"/>
              <a:buChar char="•"/>
            </a:pPr>
            <a:r>
              <a:rPr lang="en-US" dirty="0"/>
              <a:t>Pipeline I/</a:t>
            </a:r>
            <a:r>
              <a:rPr lang="en-US" dirty="0" err="1"/>
              <a:t>OApache</a:t>
            </a:r>
            <a:r>
              <a:rPr lang="en-US" dirty="0"/>
              <a:t> Beam I/O connectors let you read data into your pipeline and write output data from your pipeline. An I/O connector consists of a source and a sink. All Apache Beam sources and sinks are transforms that let your pipeline work with data from several different data storage formats. You can also write a custom I/O connector.</a:t>
            </a:r>
            <a:endParaRPr lang="es-MX" b="0" i="0" dirty="0">
              <a:solidFill>
                <a:srgbClr val="333333"/>
              </a:solidFill>
              <a:effectLst/>
              <a:latin typeface="roboto"/>
            </a:endParaRPr>
          </a:p>
          <a:p>
            <a:pPr algn="l">
              <a:buFont typeface="Arial" panose="020B0604020202020204" pitchFamily="34" charset="0"/>
              <a:buChar char="•"/>
            </a:pPr>
            <a:endParaRPr lang="es-MX" b="0" i="0" dirty="0">
              <a:solidFill>
                <a:srgbClr val="333333"/>
              </a:solidFill>
              <a:effectLst/>
              <a:latin typeface="roboto"/>
            </a:endParaRPr>
          </a:p>
          <a:p>
            <a:pPr algn="l"/>
            <a:r>
              <a:rPr lang="en-US" b="1" i="0" dirty="0">
                <a:solidFill>
                  <a:srgbClr val="202124"/>
                </a:solidFill>
                <a:effectLst/>
              </a:rPr>
              <a:t>GOOGLE</a:t>
            </a:r>
          </a:p>
          <a:p>
            <a:pPr algn="l"/>
            <a:endParaRPr lang="en-US" b="1" i="0" dirty="0">
              <a:solidFill>
                <a:srgbClr val="202124"/>
              </a:solidFill>
              <a:effectLst/>
            </a:endParaRPr>
          </a:p>
          <a:p>
            <a:pPr algn="l"/>
            <a:r>
              <a:rPr lang="en-US" b="1" i="0" dirty="0">
                <a:solidFill>
                  <a:srgbClr val="202124"/>
                </a:solidFill>
                <a:effectLst/>
              </a:rPr>
              <a:t>Basic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333333"/>
                </a:solidFill>
                <a:effectLst/>
                <a:latin typeface="roboto"/>
              </a:rPr>
              <a:t>https://cloud.google.com/dataflow/docs/concepts/beam-programming-model</a:t>
            </a:r>
          </a:p>
          <a:p>
            <a:pPr algn="l"/>
            <a:endParaRPr lang="es-MX" b="0" i="0" dirty="0">
              <a:solidFill>
                <a:srgbClr val="292929"/>
              </a:solidFill>
              <a:effectLst/>
              <a:latin typeface="charter"/>
            </a:endParaRPr>
          </a:p>
          <a:p>
            <a:pPr algn="l"/>
            <a:r>
              <a:rPr lang="en-US" dirty="0"/>
              <a:t>Pipelines</a:t>
            </a:r>
          </a:p>
          <a:p>
            <a:pPr algn="l"/>
            <a:r>
              <a:rPr lang="en-US" dirty="0"/>
              <a:t>A pipeline encapsulates the entire series of computations involved in reading input data, transforming that data, and writing output data. The input source and output sink can be the same or of different types, allowing you to convert data from one format to another. Apache Beam programs start by constructing a Pipeline object, and then using that object as the basis for creating the pipeline's datasets. Each pipeline represents a single, repeatable job.</a:t>
            </a:r>
          </a:p>
          <a:p>
            <a:pPr algn="l"/>
            <a:r>
              <a:rPr lang="en-US" dirty="0" err="1"/>
              <a:t>Pcollection</a:t>
            </a:r>
            <a:endParaRPr lang="en-US" dirty="0"/>
          </a:p>
          <a:p>
            <a:pPr algn="l"/>
            <a:r>
              <a:rPr lang="en-US" dirty="0"/>
              <a:t>represents a potentially distributed, multi-element dataset that acts as the pipeline's data. Apache Beam transforms use </a:t>
            </a:r>
            <a:r>
              <a:rPr lang="en-US" dirty="0" err="1"/>
              <a:t>PCollection</a:t>
            </a:r>
            <a:r>
              <a:rPr lang="en-US" dirty="0"/>
              <a:t> objects as inputs and outputs for each step in your pipeline. A </a:t>
            </a:r>
            <a:r>
              <a:rPr lang="en-US" dirty="0" err="1"/>
              <a:t>PCollection</a:t>
            </a:r>
            <a:r>
              <a:rPr lang="en-US" dirty="0"/>
              <a:t> can hold a dataset of a fixed size or an unbounded dataset from a continuously updating data source.</a:t>
            </a:r>
          </a:p>
          <a:p>
            <a:pPr algn="l"/>
            <a:r>
              <a:rPr lang="en-US" dirty="0"/>
              <a:t>Transforms</a:t>
            </a:r>
          </a:p>
          <a:p>
            <a:pPr algn="l"/>
            <a:r>
              <a:rPr lang="en-US" dirty="0"/>
              <a:t> represents a processing operation that transforms data. A transform takes one or more </a:t>
            </a:r>
            <a:r>
              <a:rPr lang="en-US" dirty="0" err="1"/>
              <a:t>PCollections</a:t>
            </a:r>
            <a:r>
              <a:rPr lang="en-US" dirty="0"/>
              <a:t> as input, performs an operation that you specify on each element in that collection, and produces one or more </a:t>
            </a:r>
            <a:r>
              <a:rPr lang="en-US" dirty="0" err="1"/>
              <a:t>PCollections</a:t>
            </a:r>
            <a:r>
              <a:rPr lang="en-US" dirty="0"/>
              <a:t> as output. A transform can perform nearly any kind of processing operation, including performing mathematical computations on data, converting data from one format to another, grouping data together, reading and writing data, filtering data to output only the elements you want, or combining data elements into single values.</a:t>
            </a:r>
            <a:endParaRPr lang="es-MX" b="0" i="0" dirty="0">
              <a:solidFill>
                <a:srgbClr val="292929"/>
              </a:solidFill>
              <a:effectLst/>
              <a:latin typeface="charter"/>
            </a:endParaRPr>
          </a:p>
          <a:p>
            <a:pPr algn="l"/>
            <a:endParaRPr lang="es-MX" b="0" i="0" dirty="0">
              <a:solidFill>
                <a:srgbClr val="292929"/>
              </a:solidFill>
              <a:effectLst/>
              <a:latin typeface="charter"/>
            </a:endParaRPr>
          </a:p>
          <a:p>
            <a:pPr algn="l"/>
            <a:endParaRPr lang="es-MX" b="0" i="0" dirty="0">
              <a:solidFill>
                <a:srgbClr val="292929"/>
              </a:solidFill>
              <a:effectLst/>
              <a:latin typeface="charter"/>
            </a:endParaRPr>
          </a:p>
          <a:p>
            <a:pPr algn="l"/>
            <a:endParaRPr lang="es-MX" b="0" i="0" dirty="0">
              <a:solidFill>
                <a:srgbClr val="292929"/>
              </a:solidFill>
              <a:effectLst/>
              <a:latin typeface="charter"/>
            </a:endParaRPr>
          </a:p>
          <a:p>
            <a:pPr algn="l"/>
            <a:r>
              <a:rPr lang="es-MX" b="0" i="0" dirty="0">
                <a:solidFill>
                  <a:srgbClr val="292929"/>
                </a:solidFill>
                <a:effectLst/>
                <a:latin typeface="charter"/>
              </a:rPr>
              <a:t>Explicación seguida https://bootcampai.medium.com/serverless-data-processing-with-dataflow-m%C3%B2dulo-6-fce3fb6349f4</a:t>
            </a:r>
          </a:p>
          <a:p>
            <a:pPr algn="l"/>
            <a:r>
              <a:rPr lang="es-MX" b="0" i="0" dirty="0">
                <a:solidFill>
                  <a:srgbClr val="292929"/>
                </a:solidFill>
                <a:effectLst/>
                <a:latin typeface="charter"/>
              </a:rPr>
              <a:t>Un pipeline identifica los datos a ser procesados y las acciones que se van analizar en los datos, estos se mantienen en una abstracción de datos distribuida denominada </a:t>
            </a:r>
            <a:r>
              <a:rPr lang="es-MX" b="0" i="0" dirty="0" err="1">
                <a:solidFill>
                  <a:srgbClr val="292929"/>
                </a:solidFill>
                <a:effectLst/>
                <a:latin typeface="charter"/>
              </a:rPr>
              <a:t>Pcollection</a:t>
            </a:r>
            <a:r>
              <a:rPr lang="es-MX" b="0" i="0" dirty="0">
                <a:solidFill>
                  <a:srgbClr val="292929"/>
                </a:solidFill>
                <a:effectLst/>
                <a:latin typeface="charter"/>
              </a:rPr>
              <a:t>.</a:t>
            </a:r>
            <a:br>
              <a:rPr lang="es-MX" b="0" i="0" dirty="0">
                <a:solidFill>
                  <a:srgbClr val="292929"/>
                </a:solidFill>
                <a:effectLst/>
                <a:latin typeface="charter"/>
              </a:rPr>
            </a:br>
            <a:r>
              <a:rPr lang="es-MX" b="0" i="0" dirty="0" err="1">
                <a:solidFill>
                  <a:srgbClr val="292929"/>
                </a:solidFill>
                <a:effectLst/>
                <a:latin typeface="charter"/>
              </a:rPr>
              <a:t>Pcollection</a:t>
            </a:r>
            <a:r>
              <a:rPr lang="es-MX" b="0" i="0" dirty="0">
                <a:solidFill>
                  <a:srgbClr val="292929"/>
                </a:solidFill>
                <a:effectLst/>
                <a:latin typeface="charter"/>
              </a:rPr>
              <a:t> es inmutable ante cualquier cambio que ocurra en un pipeline, no cambia la </a:t>
            </a:r>
            <a:r>
              <a:rPr lang="es-MX" b="0" i="0" dirty="0" err="1">
                <a:solidFill>
                  <a:srgbClr val="292929"/>
                </a:solidFill>
                <a:effectLst/>
                <a:latin typeface="charter"/>
              </a:rPr>
              <a:t>Pcolleccion</a:t>
            </a:r>
            <a:r>
              <a:rPr lang="es-MX" b="0" i="0" dirty="0">
                <a:solidFill>
                  <a:srgbClr val="292929"/>
                </a:solidFill>
                <a:effectLst/>
                <a:latin typeface="charter"/>
              </a:rPr>
              <a:t> entrante. Las acciones o el código contenidos en una abstracción se denomina </a:t>
            </a:r>
            <a:r>
              <a:rPr lang="es-MX" b="0" i="0" dirty="0" err="1">
                <a:solidFill>
                  <a:srgbClr val="292929"/>
                </a:solidFill>
                <a:effectLst/>
                <a:latin typeface="charter"/>
              </a:rPr>
              <a:t>Ptransform</a:t>
            </a:r>
            <a:r>
              <a:rPr lang="es-MX" b="0" i="0" dirty="0">
                <a:solidFill>
                  <a:srgbClr val="292929"/>
                </a:solidFill>
                <a:effectLst/>
                <a:latin typeface="charter"/>
              </a:rPr>
              <a:t>, este controla la entrada, transformación y salida de los datos. Los datos de un </a:t>
            </a:r>
            <a:r>
              <a:rPr lang="es-MX" b="0" i="0" dirty="0" err="1">
                <a:solidFill>
                  <a:srgbClr val="292929"/>
                </a:solidFill>
                <a:effectLst/>
                <a:latin typeface="charter"/>
              </a:rPr>
              <a:t>Pcollection</a:t>
            </a:r>
            <a:r>
              <a:rPr lang="es-MX" b="0" i="0" dirty="0">
                <a:solidFill>
                  <a:srgbClr val="292929"/>
                </a:solidFill>
                <a:effectLst/>
                <a:latin typeface="charter"/>
              </a:rPr>
              <a:t> se pasan a lo largo de un gráfico de un </a:t>
            </a:r>
            <a:r>
              <a:rPr lang="es-MX" b="0" i="0" dirty="0" err="1">
                <a:solidFill>
                  <a:srgbClr val="292929"/>
                </a:solidFill>
                <a:effectLst/>
                <a:latin typeface="charter"/>
              </a:rPr>
              <a:t>Ptransform</a:t>
            </a:r>
            <a:r>
              <a:rPr lang="es-MX" b="0" i="0" dirty="0">
                <a:solidFill>
                  <a:srgbClr val="292929"/>
                </a:solidFill>
                <a:effectLst/>
                <a:latin typeface="charter"/>
              </a:rPr>
              <a:t> a otro.</a:t>
            </a:r>
          </a:p>
          <a:p>
            <a:pPr algn="l"/>
            <a:r>
              <a:rPr lang="es-MX" b="0" i="0" dirty="0">
                <a:solidFill>
                  <a:srgbClr val="292929"/>
                </a:solidFill>
                <a:effectLst/>
                <a:latin typeface="charter"/>
              </a:rPr>
              <a:t>Los pipelines runners son análogos al host de contenedores, el mismo pipeline puede ejecutarse en una computadora local, datacenter o máquina virtual o un servicio como Dataflow en la nube. La única diferencia es la escala y el acceso a la plataforma específica de servicios. Los servicios </a:t>
            </a:r>
            <a:r>
              <a:rPr lang="es-MX" b="0" i="0" dirty="0" err="1">
                <a:solidFill>
                  <a:srgbClr val="292929"/>
                </a:solidFill>
                <a:effectLst/>
                <a:latin typeface="charter"/>
              </a:rPr>
              <a:t>the</a:t>
            </a:r>
            <a:r>
              <a:rPr lang="es-MX" b="0" i="0" dirty="0">
                <a:solidFill>
                  <a:srgbClr val="292929"/>
                </a:solidFill>
                <a:effectLst/>
                <a:latin typeface="charter"/>
              </a:rPr>
              <a:t> runners usa para su ejecución el código back-</a:t>
            </a:r>
            <a:r>
              <a:rPr lang="es-MX" b="0" i="0" dirty="0" err="1">
                <a:solidFill>
                  <a:srgbClr val="292929"/>
                </a:solidFill>
                <a:effectLst/>
                <a:latin typeface="charter"/>
              </a:rPr>
              <a:t>end</a:t>
            </a:r>
            <a:r>
              <a:rPr lang="es-MX" b="0" i="0" dirty="0">
                <a:solidFill>
                  <a:srgbClr val="292929"/>
                </a:solidFill>
                <a:effectLst/>
                <a:latin typeface="charter"/>
              </a:rPr>
              <a:t> </a:t>
            </a:r>
            <a:r>
              <a:rPr lang="es-MX" b="0" i="0" dirty="0" err="1">
                <a:solidFill>
                  <a:srgbClr val="292929"/>
                </a:solidFill>
                <a:effectLst/>
                <a:latin typeface="charter"/>
              </a:rPr>
              <a:t>system</a:t>
            </a:r>
            <a:r>
              <a:rPr lang="es-MX" b="0" i="0" dirty="0">
                <a:solidFill>
                  <a:srgbClr val="292929"/>
                </a:solidFill>
                <a:effectLst/>
                <a:latin typeface="charter"/>
              </a:rPr>
              <a:t>.</a:t>
            </a:r>
          </a:p>
          <a:p>
            <a:pPr algn="l"/>
            <a:r>
              <a:rPr lang="es-MX" b="0" i="0" dirty="0">
                <a:solidFill>
                  <a:srgbClr val="292929"/>
                </a:solidFill>
                <a:effectLst/>
                <a:latin typeface="charter"/>
              </a:rPr>
              <a:t>Los datos inmutables es una de las diferencias entre la programación por lotes y programación de datos. Asumiendo que la arquitectura de </a:t>
            </a:r>
            <a:r>
              <a:rPr lang="es-MX" b="0" i="0" dirty="0" err="1">
                <a:solidFill>
                  <a:srgbClr val="292929"/>
                </a:solidFill>
                <a:effectLst/>
                <a:latin typeface="charter"/>
              </a:rPr>
              <a:t>Von</a:t>
            </a:r>
            <a:r>
              <a:rPr lang="es-MX" b="0" i="0" dirty="0">
                <a:solidFill>
                  <a:srgbClr val="292929"/>
                </a:solidFill>
                <a:effectLst/>
                <a:latin typeface="charter"/>
              </a:rPr>
              <a:t> Neuman operaba y cambiaba los datos en un lugar que tenía una memoria eficiente, esto provocó que las memorias sean muy caras y escasas. Datos inmutables donde el resultado de la transformación es una nueva “copia”, significa que no es necesario coordinar el control de acceso o compartir los datos originales, lo que resulta en una simplificación de la distribución.</a:t>
            </a:r>
          </a:p>
          <a:p>
            <a:endParaRPr lang="es-PA" dirty="0"/>
          </a:p>
          <a:p>
            <a:r>
              <a:rPr lang="es-MX" sz="1800" dirty="0">
                <a:effectLst/>
                <a:latin typeface="Calibri" panose="020F0502020204030204" pitchFamily="34" charset="0"/>
              </a:rPr>
              <a:t>a hipótesis y la arquitectura </a:t>
            </a:r>
            <a:r>
              <a:rPr lang="es-MX" sz="1800" dirty="0" err="1">
                <a:effectLst/>
                <a:latin typeface="Calibri" panose="020F0502020204030204" pitchFamily="34" charset="0"/>
              </a:rPr>
              <a:t>Von</a:t>
            </a:r>
            <a:r>
              <a:rPr lang="es-MX" sz="1800" dirty="0">
                <a:effectLst/>
                <a:latin typeface="Calibri" panose="020F0502020204030204" pitchFamily="34" charset="0"/>
              </a:rPr>
              <a:t> Neuman era que los datos se manipularían y se modificarían en un lugar, lo que implicaba una memoria eficiente. Eso tenía sentido cuando la memoria era muy costosa y escasa. Los datos inmutables, donde cada transformación tiene como resultado una copia nueva, es decir, no hay que coordinar el control de acceso ni el uso compartido del original, solo los datos. Esto permite o al menos simplifica el procesamiento distribuido.</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6</a:t>
            </a:fld>
            <a:endParaRPr lang="es-PA"/>
          </a:p>
        </p:txBody>
      </p:sp>
    </p:spTree>
    <p:extLst>
      <p:ext uri="{BB962C8B-B14F-4D97-AF65-F5344CB8AC3E}">
        <p14:creationId xmlns:p14="http://schemas.microsoft.com/office/powerpoint/2010/main" val="90887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a:effectLst/>
                <a:latin typeface="Calibri" panose="020F0502020204030204" pitchFamily="34" charset="0"/>
              </a:rPr>
              <a:t>Por razones históricas, nos referimos a ellas como canalizaciones pero un grafo de datos o flujo de datos sería una descripción más precisa.</a:t>
            </a:r>
          </a:p>
          <a:p>
            <a:r>
              <a:rPr lang="es-MX" sz="1800" dirty="0">
                <a:effectLst/>
                <a:latin typeface="Calibri" panose="020F0502020204030204" pitchFamily="34" charset="0"/>
              </a:rPr>
              <a:t>Coursera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rPr>
              <a:t>Se puede acceder a cada elemento dentro de una </a:t>
            </a:r>
            <a:r>
              <a:rPr lang="es-MX" sz="1800" dirty="0" err="1">
                <a:effectLst/>
                <a:latin typeface="Calibri" panose="020F0502020204030204" pitchFamily="34" charset="0"/>
              </a:rPr>
              <a:t>Pcollection</a:t>
            </a:r>
            <a:r>
              <a:rPr lang="es-MX" sz="1800" dirty="0">
                <a:effectLst/>
                <a:latin typeface="Calibri" panose="020F0502020204030204" pitchFamily="34" charset="0"/>
              </a:rPr>
              <a:t> y procesarlo de manera individual. Así se implementa el procesamiento distribuido de </a:t>
            </a:r>
            <a:r>
              <a:rPr lang="es-MX" sz="1800" dirty="0" err="1">
                <a:effectLst/>
                <a:latin typeface="Calibri" panose="020F0502020204030204" pitchFamily="34" charset="0"/>
              </a:rPr>
              <a:t>Pcollection</a:t>
            </a:r>
            <a:r>
              <a:rPr lang="es-MX" sz="1800" dirty="0">
                <a:effectLst/>
                <a:latin typeface="Calibri" panose="020F0502020204030204" pitchFamily="34" charset="0"/>
              </a:rPr>
              <a:t>. Entonces, usted define la canalización, que se transforma en la </a:t>
            </a:r>
            <a:r>
              <a:rPr lang="es-MX" sz="1800" dirty="0" err="1">
                <a:effectLst/>
                <a:latin typeface="Calibri" panose="020F0502020204030204" pitchFamily="34" charset="0"/>
              </a:rPr>
              <a:t>Pcollection</a:t>
            </a:r>
            <a:r>
              <a:rPr lang="es-MX" sz="1800" dirty="0">
                <a:effectLst/>
                <a:latin typeface="Calibri" panose="020F0502020204030204" pitchFamily="34" charset="0"/>
              </a:rPr>
              <a:t>. Los ejecutores manejan la implementación de transformaciones en cada elemento y distribuyen el trabajo como se necesite para el ajuste de escala y según los recursos disponibles. Los elementos representan los distintos tipos de datos. Una vez que un elemento se crea en una </a:t>
            </a:r>
            <a:r>
              <a:rPr lang="es-MX" sz="1800" dirty="0" err="1">
                <a:effectLst/>
                <a:latin typeface="Calibri" panose="020F0502020204030204" pitchFamily="34" charset="0"/>
              </a:rPr>
              <a:t>Pcollection</a:t>
            </a:r>
            <a:r>
              <a:rPr lang="es-MX" sz="1800" dirty="0">
                <a:effectLst/>
                <a:latin typeface="Calibri" panose="020F0502020204030204" pitchFamily="34" charset="0"/>
              </a:rPr>
              <a:t>, es inmutable, por lo que nunca puede cambiarse ni borrarse. En los programas tradicionales, un tipo de dato se almacena en la memoria con un formato que favorece el procesamiento. Los enteros en la memoria son distintos a los caracteres que son distintos a los tipos de datos compuestos y de </a:t>
            </a:r>
            <a:r>
              <a:rPr lang="es-MX" sz="1800" dirty="0" err="1">
                <a:effectLst/>
                <a:latin typeface="Calibri" panose="020F0502020204030204" pitchFamily="34" charset="0"/>
              </a:rPr>
              <a:t>string</a:t>
            </a:r>
            <a:r>
              <a:rPr lang="es-MX" sz="1800" dirty="0">
                <a:effectLst/>
                <a:latin typeface="Calibri" panose="020F0502020204030204" pitchFamily="34" charset="0"/>
              </a:rPr>
              <a:t>. En una </a:t>
            </a:r>
            <a:r>
              <a:rPr lang="es-MX" sz="1800" dirty="0" err="1">
                <a:effectLst/>
                <a:latin typeface="Calibri" panose="020F0502020204030204" pitchFamily="34" charset="0"/>
              </a:rPr>
              <a:t>Pcollecction</a:t>
            </a:r>
            <a:r>
              <a:rPr lang="es-MX" sz="1800" dirty="0">
                <a:effectLst/>
                <a:latin typeface="Calibri" panose="020F0502020204030204" pitchFamily="34" charset="0"/>
              </a:rPr>
              <a:t>, todos los tipos de datos se almacenan en un estado serializado como </a:t>
            </a:r>
            <a:r>
              <a:rPr lang="es-MX" sz="1800" dirty="0" err="1">
                <a:effectLst/>
                <a:latin typeface="Calibri" panose="020F0502020204030204" pitchFamily="34" charset="0"/>
              </a:rPr>
              <a:t>strings</a:t>
            </a:r>
            <a:r>
              <a:rPr lang="es-MX" sz="1800" dirty="0">
                <a:effectLst/>
                <a:latin typeface="Calibri" panose="020F0502020204030204" pitchFamily="34" charset="0"/>
              </a:rPr>
              <a:t> de byte. Así, no hay necesidad de serializar los datos antes de la transferencia de red y </a:t>
            </a:r>
            <a:r>
              <a:rPr lang="es-MX" sz="1800" dirty="0" err="1">
                <a:effectLst/>
                <a:latin typeface="Calibri" panose="020F0502020204030204" pitchFamily="34" charset="0"/>
              </a:rPr>
              <a:t>deserializarlos</a:t>
            </a:r>
            <a:r>
              <a:rPr lang="es-MX" sz="1800" dirty="0">
                <a:effectLst/>
                <a:latin typeface="Calibri" panose="020F0502020204030204" pitchFamily="34" charset="0"/>
              </a:rPr>
              <a:t> cuando se reciben. En cambio, los datos se mueven al sistema en un estado serializado y solo se los </a:t>
            </a:r>
            <a:r>
              <a:rPr lang="es-MX" sz="1800" dirty="0" err="1">
                <a:effectLst/>
                <a:latin typeface="Calibri" panose="020F0502020204030204" pitchFamily="34" charset="0"/>
              </a:rPr>
              <a:t>deserializa</a:t>
            </a:r>
            <a:r>
              <a:rPr lang="es-MX" sz="1800" dirty="0">
                <a:effectLst/>
                <a:latin typeface="Calibri" panose="020F0502020204030204" pitchFamily="34" charset="0"/>
              </a:rPr>
              <a:t> cuando es necesario para las acciones de un </a:t>
            </a:r>
            <a:r>
              <a:rPr lang="es-MX" sz="1800" dirty="0" err="1">
                <a:effectLst/>
                <a:latin typeface="Calibri" panose="020F0502020204030204" pitchFamily="34" charset="0"/>
              </a:rPr>
              <a:t>Ptransform</a:t>
            </a:r>
            <a:r>
              <a:rPr lang="es-MX" sz="1800" dirty="0">
                <a:effectLst/>
                <a:latin typeface="Calibri" panose="020F0502020204030204" pitchFamily="34" charset="0"/>
              </a:rPr>
              <a:t>.</a:t>
            </a:r>
          </a:p>
          <a:p>
            <a:endParaRPr lang="es-MX" sz="1800" dirty="0">
              <a:effectLst/>
              <a:latin typeface="Calibri" panose="020F0502020204030204" pitchFamily="34" charset="0"/>
            </a:endParaRPr>
          </a:p>
          <a:p>
            <a:r>
              <a:rPr lang="es-MX" sz="1800" dirty="0">
                <a:effectLst/>
                <a:latin typeface="Calibri" panose="020F0502020204030204" pitchFamily="34" charset="0"/>
              </a:rPr>
              <a:t>https://bootcampai.medium.com/serverless-data-processing-with-dataflow-m%C3%B2dulo-6-fce3fb6349f4</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rPr>
              <a:t>Se puede acceder a cada elemento dentro de una </a:t>
            </a:r>
            <a:r>
              <a:rPr lang="es-MX" sz="1800" dirty="0" err="1">
                <a:effectLst/>
                <a:latin typeface="Calibri" panose="020F0502020204030204" pitchFamily="34" charset="0"/>
              </a:rPr>
              <a:t>Pcollection</a:t>
            </a:r>
            <a:r>
              <a:rPr lang="es-MX" sz="1800" dirty="0">
                <a:effectLst/>
                <a:latin typeface="Calibri" panose="020F0502020204030204" pitchFamily="34" charset="0"/>
              </a:rPr>
              <a:t> y procesarlo de manera individual. Así se implementa el procesamiento distribuido de </a:t>
            </a:r>
            <a:r>
              <a:rPr lang="es-MX" sz="1800" dirty="0" err="1">
                <a:effectLst/>
                <a:latin typeface="Calibri" panose="020F0502020204030204" pitchFamily="34" charset="0"/>
              </a:rPr>
              <a:t>Pcollection</a:t>
            </a:r>
            <a:r>
              <a:rPr lang="es-MX" sz="1800" dirty="0">
                <a:effectLst/>
                <a:latin typeface="Calibri" panose="020F0502020204030204" pitchFamily="34" charset="0"/>
              </a:rPr>
              <a:t>. Entonces, usted define la canalización, que se transforma en la </a:t>
            </a:r>
            <a:r>
              <a:rPr lang="es-MX" sz="1800" dirty="0" err="1">
                <a:effectLst/>
                <a:latin typeface="Calibri" panose="020F0502020204030204" pitchFamily="34" charset="0"/>
              </a:rPr>
              <a:t>Pcollection</a:t>
            </a:r>
            <a:r>
              <a:rPr lang="es-MX" sz="1800" dirty="0">
                <a:effectLst/>
                <a:latin typeface="Calibri" panose="020F0502020204030204" pitchFamily="34" charset="0"/>
              </a:rPr>
              <a:t>. Los ejecutores manejan la implementación de transformaciones en cada elemento y distribuyen el trabajo como se necesite para el ajuste de escala y según los recursos disponibles. Los elementos representan los distintos tipos de datos. Una vez que un elemento se crea en una </a:t>
            </a:r>
            <a:r>
              <a:rPr lang="es-MX" sz="1800" dirty="0" err="1">
                <a:effectLst/>
                <a:latin typeface="Calibri" panose="020F0502020204030204" pitchFamily="34" charset="0"/>
              </a:rPr>
              <a:t>Pcollection</a:t>
            </a:r>
            <a:r>
              <a:rPr lang="es-MX" sz="1800" dirty="0">
                <a:effectLst/>
                <a:latin typeface="Calibri" panose="020F0502020204030204" pitchFamily="34" charset="0"/>
              </a:rPr>
              <a:t>, es inmutable, por lo que nunca puede cambiarse ni borrarse. En los programas tradicionales, un tipo de dato se almacena en la memoria con un formato que favorece el procesamiento. Los enteros en la memoria son distintos a los caracteres que son distintos a los tipos de datos compuestos y de </a:t>
            </a:r>
            <a:r>
              <a:rPr lang="es-MX" sz="1800" dirty="0" err="1">
                <a:effectLst/>
                <a:latin typeface="Calibri" panose="020F0502020204030204" pitchFamily="34" charset="0"/>
              </a:rPr>
              <a:t>string</a:t>
            </a:r>
            <a:r>
              <a:rPr lang="es-MX" sz="1800" dirty="0">
                <a:effectLst/>
                <a:latin typeface="Calibri" panose="020F0502020204030204" pitchFamily="34" charset="0"/>
              </a:rPr>
              <a:t>. En una </a:t>
            </a:r>
            <a:r>
              <a:rPr lang="es-MX" sz="1800" dirty="0" err="1">
                <a:effectLst/>
                <a:latin typeface="Calibri" panose="020F0502020204030204" pitchFamily="34" charset="0"/>
              </a:rPr>
              <a:t>Pcollecction</a:t>
            </a:r>
            <a:r>
              <a:rPr lang="es-MX" sz="1800" dirty="0">
                <a:effectLst/>
                <a:latin typeface="Calibri" panose="020F0502020204030204" pitchFamily="34" charset="0"/>
              </a:rPr>
              <a:t>, todos los tipos de datos se almacenan en un estado serializado como </a:t>
            </a:r>
            <a:r>
              <a:rPr lang="es-MX" sz="1800" dirty="0" err="1">
                <a:effectLst/>
                <a:latin typeface="Calibri" panose="020F0502020204030204" pitchFamily="34" charset="0"/>
              </a:rPr>
              <a:t>strings</a:t>
            </a:r>
            <a:r>
              <a:rPr lang="es-MX" sz="1800" dirty="0">
                <a:effectLst/>
                <a:latin typeface="Calibri" panose="020F0502020204030204" pitchFamily="34" charset="0"/>
              </a:rPr>
              <a:t> de byte. Así, no hay necesidad de serializar los datos antes de la transferencia de red y </a:t>
            </a:r>
            <a:r>
              <a:rPr lang="es-MX" sz="1800" dirty="0" err="1">
                <a:effectLst/>
                <a:latin typeface="Calibri" panose="020F0502020204030204" pitchFamily="34" charset="0"/>
              </a:rPr>
              <a:t>deserializarlos</a:t>
            </a:r>
            <a:r>
              <a:rPr lang="es-MX" sz="1800" dirty="0">
                <a:effectLst/>
                <a:latin typeface="Calibri" panose="020F0502020204030204" pitchFamily="34" charset="0"/>
              </a:rPr>
              <a:t> cuando se reciben. En cambio, los datos se mueven al sistema en un estado serializado y solo se los </a:t>
            </a:r>
            <a:r>
              <a:rPr lang="es-MX" sz="1800" dirty="0" err="1">
                <a:effectLst/>
                <a:latin typeface="Calibri" panose="020F0502020204030204" pitchFamily="34" charset="0"/>
              </a:rPr>
              <a:t>deserializa</a:t>
            </a:r>
            <a:r>
              <a:rPr lang="es-MX" sz="1800" dirty="0">
                <a:effectLst/>
                <a:latin typeface="Calibri" panose="020F0502020204030204" pitchFamily="34" charset="0"/>
              </a:rPr>
              <a:t> cuando es necesario para las acciones de un </a:t>
            </a:r>
            <a:r>
              <a:rPr lang="es-MX" sz="1800" dirty="0" err="1">
                <a:effectLst/>
                <a:latin typeface="Calibri" panose="020F0502020204030204" pitchFamily="34" charset="0"/>
              </a:rPr>
              <a:t>Ptransform</a:t>
            </a:r>
            <a:r>
              <a:rPr lang="es-MX" sz="1800" dirty="0">
                <a:effectLst/>
                <a:latin typeface="Calibri" panose="020F0502020204030204" pitchFamily="34" charset="0"/>
              </a:rPr>
              <a:t>.</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7</a:t>
            </a:fld>
            <a:endParaRPr lang="es-PA"/>
          </a:p>
        </p:txBody>
      </p:sp>
    </p:spTree>
    <p:extLst>
      <p:ext uri="{BB962C8B-B14F-4D97-AF65-F5344CB8AC3E}">
        <p14:creationId xmlns:p14="http://schemas.microsoft.com/office/powerpoint/2010/main" val="2589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a:effectLst/>
                <a:latin typeface="Calibri" panose="020F0502020204030204" pitchFamily="34" charset="0"/>
              </a:rPr>
              <a:t>Dataflow no solo ejecuta transformaciones de Apache Beam sin modificarlas, sino que mejora el grafo y fusiona operaciones con eficacia como vemos con C y D aquí, que se combinan en un solo paso. Además, no espera a que el paso anterior termine antes de iniciar un SAP nuevo siempre que no haya dependencia. Vemos esto con A y la operación </a:t>
            </a:r>
            <a:r>
              <a:rPr lang="es-MX" sz="1800" dirty="0" err="1">
                <a:effectLst/>
                <a:latin typeface="Calibri" panose="020F0502020204030204" pitchFamily="34" charset="0"/>
              </a:rPr>
              <a:t>groupByKey</a:t>
            </a:r>
            <a:r>
              <a:rPr lang="es-MX" sz="1800" dirty="0">
                <a:effectLst/>
                <a:latin typeface="Calibri" panose="020F0502020204030204" pitchFamily="34" charset="0"/>
              </a:rPr>
              <a:t> que tiene lugar en la parte inferior.</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292929"/>
                </a:solidFill>
                <a:effectLst/>
                <a:latin typeface="charter"/>
              </a:rPr>
              <a:t>Dataflow ejecuta las transformaciones en Apache Beam, y optimiza el gráfico, fusionando operaciones. Además puede iniciar un nuevo paso sin haber completado el anterior.</a:t>
            </a: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8</a:t>
            </a:fld>
            <a:endParaRPr lang="es-PA"/>
          </a:p>
        </p:txBody>
      </p:sp>
    </p:spTree>
    <p:extLst>
      <p:ext uri="{BB962C8B-B14F-4D97-AF65-F5344CB8AC3E}">
        <p14:creationId xmlns:p14="http://schemas.microsoft.com/office/powerpoint/2010/main" val="12353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a:effectLst/>
                <a:latin typeface="Calibri" panose="020F0502020204030204" pitchFamily="34" charset="0"/>
              </a:rPr>
              <a:t> ajuste de escala automático ocurre paso a paso en medio de un trabajo. Si un trabajo necesita más recursos, los recibe automáticamente. No debe escalar manualmente los recursos para cumplir las necesidades del trabajo y no paga por recursos de VM que no se usa</a:t>
            </a:r>
          </a:p>
          <a:p>
            <a:pPr algn="l">
              <a:buFont typeface="+mj-lt"/>
              <a:buAutoNum type="arabicPeriod"/>
            </a:pPr>
            <a:r>
              <a:rPr lang="es-MX" sz="2800" b="0" i="0" dirty="0">
                <a:solidFill>
                  <a:srgbClr val="292929"/>
                </a:solidFill>
                <a:effectLst/>
                <a:latin typeface="charter"/>
              </a:rPr>
              <a:t>A medida que el trabajo necesita más recursos, recibe más recursos. No tiene que escalar recursos manualmente para satisfacer las necesidades laborales.</a:t>
            </a:r>
          </a:p>
          <a:p>
            <a:pPr algn="l">
              <a:buFont typeface="+mj-lt"/>
              <a:buAutoNum type="arabicPeriod"/>
            </a:pPr>
            <a:r>
              <a:rPr lang="es-MX" sz="2800" b="0" i="0" dirty="0">
                <a:solidFill>
                  <a:srgbClr val="292929"/>
                </a:solidFill>
                <a:effectLst/>
                <a:latin typeface="charter"/>
              </a:rPr>
              <a:t>El trabajo general termina más rápido porque si las máquinas terminan su tarea, continúan con otra, las tareas siempre están en cola.</a:t>
            </a:r>
          </a:p>
          <a:p>
            <a:pPr algn="l">
              <a:buFont typeface="+mj-lt"/>
              <a:buAutoNum type="arabicPeriod"/>
            </a:pPr>
            <a:r>
              <a:rPr lang="es-MX" sz="2800" b="0" i="0" dirty="0">
                <a:solidFill>
                  <a:srgbClr val="292929"/>
                </a:solidFill>
                <a:effectLst/>
                <a:latin typeface="charter"/>
              </a:rPr>
              <a:t>El reequilibrio dinámico a la mitad del trabajo, elimina la necesidad de gastar tiempo de recursos operativos.</a:t>
            </a:r>
          </a:p>
          <a:p>
            <a:pPr algn="l">
              <a:buFont typeface="+mj-lt"/>
              <a:buAutoNum type="arabicPeriod"/>
            </a:pPr>
            <a:r>
              <a:rPr lang="es-MX" sz="2800" b="0" i="0" dirty="0">
                <a:solidFill>
                  <a:srgbClr val="292929"/>
                </a:solidFill>
                <a:effectLst/>
                <a:latin typeface="charter"/>
              </a:rPr>
              <a:t>Tiempo de seguimiento rico, las agregaciones, como sumas y recuentos, son correctas incluso si la fuente de entrada envía registros duplicados.</a:t>
            </a:r>
          </a:p>
          <a:p>
            <a:pPr algn="l">
              <a:buFont typeface="+mj-lt"/>
              <a:buAutoNum type="arabicPeriod"/>
            </a:pPr>
            <a:r>
              <a:rPr lang="es-MX" sz="2800" b="0" i="0" dirty="0">
                <a:solidFill>
                  <a:srgbClr val="292929"/>
                </a:solidFill>
                <a:effectLst/>
                <a:latin typeface="charter"/>
              </a:rPr>
              <a:t>Buena integración con otros servicios de GCP. Actúa como un pegamento que junta muchos servicios de GCP. Se puede utilizar en combinaciones como </a:t>
            </a:r>
            <a:r>
              <a:rPr lang="es-MX" sz="2800" b="0" i="0" dirty="0" err="1">
                <a:solidFill>
                  <a:srgbClr val="292929"/>
                </a:solidFill>
                <a:effectLst/>
                <a:latin typeface="charter"/>
              </a:rPr>
              <a:t>BigQuery-BigTable</a:t>
            </a:r>
            <a:r>
              <a:rPr lang="es-MX" sz="2800" b="0" i="0" dirty="0">
                <a:solidFill>
                  <a:srgbClr val="292929"/>
                </a:solidFill>
                <a:effectLst/>
                <a:latin typeface="charter"/>
              </a:rPr>
              <a:t>, o Pub/Sub-Cloud SQL.</a:t>
            </a:r>
          </a:p>
          <a:p>
            <a:r>
              <a:rPr lang="es-MX" sz="1800" dirty="0">
                <a:effectLst/>
                <a:latin typeface="Calibri" panose="020F0502020204030204" pitchFamily="34" charset="0"/>
              </a:rPr>
              <a:t>n. Dataflow apagará los trabajadores a medida que baje la demanda de trabajo.</a:t>
            </a:r>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9</a:t>
            </a:fld>
            <a:endParaRPr lang="es-PA"/>
          </a:p>
        </p:txBody>
      </p:sp>
    </p:spTree>
    <p:extLst>
      <p:ext uri="{BB962C8B-B14F-4D97-AF65-F5344CB8AC3E}">
        <p14:creationId xmlns:p14="http://schemas.microsoft.com/office/powerpoint/2010/main" val="62472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10</a:t>
            </a:fld>
            <a:endParaRPr lang="es-PA"/>
          </a:p>
        </p:txBody>
      </p:sp>
    </p:spTree>
    <p:extLst>
      <p:ext uri="{BB962C8B-B14F-4D97-AF65-F5344CB8AC3E}">
        <p14:creationId xmlns:p14="http://schemas.microsoft.com/office/powerpoint/2010/main" val="178854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panose="020F0502020204030204" pitchFamily="34" charset="0"/>
                <a:ea typeface="Calibri" panose="020F0502020204030204" pitchFamily="34" charset="0"/>
                <a:cs typeface="Calibri" panose="020F0502020204030204" pitchFamily="34" charset="0"/>
              </a:rPr>
              <a:t>Cada paso en la tubería, hay un filtro, un grupo, transformar, comparar, unirse y así sucesivamente, y en el punto crítico es que las transformaciones se pueden hacer en paralelo, que es como se obtiene esa tubería verdaderamente elástica. En el fragmento de código aquí, </a:t>
            </a:r>
            <a:r>
              <a:rPr lang="es-MX" sz="1800" dirty="0" err="1">
                <a:effectLst/>
                <a:latin typeface="Calibri" panose="020F0502020204030204" pitchFamily="34" charset="0"/>
                <a:ea typeface="Calibri" panose="020F0502020204030204" pitchFamily="34" charset="0"/>
                <a:cs typeface="Calibri" panose="020F0502020204030204" pitchFamily="34" charset="0"/>
              </a:rPr>
              <a:t>c.element</a:t>
            </a:r>
            <a:r>
              <a:rPr lang="es-MX" sz="1800" dirty="0">
                <a:effectLst/>
                <a:latin typeface="Calibri" panose="020F0502020204030204" pitchFamily="34" charset="0"/>
                <a:ea typeface="Calibri" panose="020F0502020204030204" pitchFamily="34" charset="0"/>
                <a:cs typeface="Calibri" panose="020F0502020204030204" pitchFamily="34" charset="0"/>
              </a:rPr>
              <a:t>, obtiene la entrada, y luego </a:t>
            </a:r>
            <a:r>
              <a:rPr lang="es-MX" sz="1800" dirty="0" err="1">
                <a:effectLst/>
                <a:latin typeface="Calibri" panose="020F0502020204030204" pitchFamily="34" charset="0"/>
                <a:ea typeface="Calibri" panose="020F0502020204030204" pitchFamily="34" charset="0"/>
                <a:cs typeface="Calibri" panose="020F0502020204030204" pitchFamily="34" charset="0"/>
              </a:rPr>
              <a:t>c.output</a:t>
            </a:r>
            <a:r>
              <a:rPr lang="es-MX" sz="1800" dirty="0">
                <a:effectLst/>
                <a:latin typeface="Calibri" panose="020F0502020204030204" pitchFamily="34" charset="0"/>
                <a:ea typeface="Calibri" panose="020F0502020204030204" pitchFamily="34" charset="0"/>
                <a:cs typeface="Calibri" panose="020F0502020204030204" pitchFamily="34" charset="0"/>
              </a:rPr>
              <a:t>, envía la salida al siguiente paso de la canalización. Puede obtener entrada de muchas fuentes diferentes e incluso múltiples simultáneamente, luego puede escribir salida en muchos sumideros diferentes, y el código de canalización sigue siendo el mismo.</a:t>
            </a:r>
            <a:endParaRPr lang="es-P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A" dirty="0"/>
          </a:p>
        </p:txBody>
      </p:sp>
      <p:sp>
        <p:nvSpPr>
          <p:cNvPr id="4" name="Marcador de número de diapositiva 3"/>
          <p:cNvSpPr>
            <a:spLocks noGrp="1"/>
          </p:cNvSpPr>
          <p:nvPr>
            <p:ph type="sldNum" sz="quarter" idx="5"/>
          </p:nvPr>
        </p:nvSpPr>
        <p:spPr/>
        <p:txBody>
          <a:bodyPr/>
          <a:lstStyle/>
          <a:p>
            <a:fld id="{0FED520B-0FE8-407D-8102-A464A0714614}" type="slidenum">
              <a:rPr lang="es-PA" smtClean="0"/>
              <a:t>11</a:t>
            </a:fld>
            <a:endParaRPr lang="es-PA"/>
          </a:p>
        </p:txBody>
      </p:sp>
    </p:spTree>
    <p:extLst>
      <p:ext uri="{BB962C8B-B14F-4D97-AF65-F5344CB8AC3E}">
        <p14:creationId xmlns:p14="http://schemas.microsoft.com/office/powerpoint/2010/main" val="1946365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6B4A7-6A26-4CFD-B5A8-1C9A839BF14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A"/>
          </a:p>
        </p:txBody>
      </p:sp>
      <p:sp>
        <p:nvSpPr>
          <p:cNvPr id="3" name="Subtítulo 2">
            <a:extLst>
              <a:ext uri="{FF2B5EF4-FFF2-40B4-BE49-F238E27FC236}">
                <a16:creationId xmlns:a16="http://schemas.microsoft.com/office/drawing/2014/main" id="{70CB6A2D-EB7B-4059-8F69-CF70D9CBD9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A"/>
          </a:p>
        </p:txBody>
      </p:sp>
      <p:sp>
        <p:nvSpPr>
          <p:cNvPr id="4" name="Marcador de fecha 3">
            <a:extLst>
              <a:ext uri="{FF2B5EF4-FFF2-40B4-BE49-F238E27FC236}">
                <a16:creationId xmlns:a16="http://schemas.microsoft.com/office/drawing/2014/main" id="{CD2718EA-6BDB-4994-9BA0-6D8D0DA40940}"/>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07624494-9606-4C30-9841-6A90EFC75DC7}"/>
              </a:ext>
            </a:extLst>
          </p:cNvPr>
          <p:cNvSpPr>
            <a:spLocks noGrp="1"/>
          </p:cNvSpPr>
          <p:nvPr>
            <p:ph type="ftr" sz="quarter" idx="11"/>
          </p:nvPr>
        </p:nvSpPr>
        <p:spPr/>
        <p:txBody>
          <a:bodyPr/>
          <a:lstStyle/>
          <a:p>
            <a:endParaRPr lang="es-PA" dirty="0"/>
          </a:p>
        </p:txBody>
      </p:sp>
      <p:sp>
        <p:nvSpPr>
          <p:cNvPr id="6" name="Marcador de número de diapositiva 5">
            <a:extLst>
              <a:ext uri="{FF2B5EF4-FFF2-40B4-BE49-F238E27FC236}">
                <a16:creationId xmlns:a16="http://schemas.microsoft.com/office/drawing/2014/main" id="{B7C9DDAB-EBCD-4863-89EF-03418D0F08AB}"/>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331092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A5389-2D24-4971-9253-7D49FC0BE134}"/>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texto vertical 2">
            <a:extLst>
              <a:ext uri="{FF2B5EF4-FFF2-40B4-BE49-F238E27FC236}">
                <a16:creationId xmlns:a16="http://schemas.microsoft.com/office/drawing/2014/main" id="{95EE5811-2F81-419F-9FDE-4AAA4DFC556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327F2539-1652-4888-9474-C68F20A7F20D}"/>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4C7D31DD-74CB-4B69-ABEE-4FC13AB8795C}"/>
              </a:ext>
            </a:extLst>
          </p:cNvPr>
          <p:cNvSpPr>
            <a:spLocks noGrp="1"/>
          </p:cNvSpPr>
          <p:nvPr>
            <p:ph type="ftr" sz="quarter" idx="11"/>
          </p:nvPr>
        </p:nvSpPr>
        <p:spPr/>
        <p:txBody>
          <a:bodyPr/>
          <a:lstStyle/>
          <a:p>
            <a:endParaRPr lang="es-PA" dirty="0"/>
          </a:p>
        </p:txBody>
      </p:sp>
      <p:sp>
        <p:nvSpPr>
          <p:cNvPr id="6" name="Marcador de número de diapositiva 5">
            <a:extLst>
              <a:ext uri="{FF2B5EF4-FFF2-40B4-BE49-F238E27FC236}">
                <a16:creationId xmlns:a16="http://schemas.microsoft.com/office/drawing/2014/main" id="{1DD331B1-22E0-4387-AB3F-4B62CCC40304}"/>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2985550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F851EDA-83C8-4124-A2E2-0554FE8C21B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A"/>
          </a:p>
        </p:txBody>
      </p:sp>
      <p:sp>
        <p:nvSpPr>
          <p:cNvPr id="3" name="Marcador de texto vertical 2">
            <a:extLst>
              <a:ext uri="{FF2B5EF4-FFF2-40B4-BE49-F238E27FC236}">
                <a16:creationId xmlns:a16="http://schemas.microsoft.com/office/drawing/2014/main" id="{22DBE63A-4476-4012-9F1D-918F025674E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10C72B99-7CAB-48F5-913B-61E4FB83D277}"/>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A30B93A5-D471-440F-80B8-73AEDB75A93F}"/>
              </a:ext>
            </a:extLst>
          </p:cNvPr>
          <p:cNvSpPr>
            <a:spLocks noGrp="1"/>
          </p:cNvSpPr>
          <p:nvPr>
            <p:ph type="ftr" sz="quarter" idx="11"/>
          </p:nvPr>
        </p:nvSpPr>
        <p:spPr/>
        <p:txBody>
          <a:bodyPr/>
          <a:lstStyle/>
          <a:p>
            <a:endParaRPr lang="es-PA" dirty="0"/>
          </a:p>
        </p:txBody>
      </p:sp>
      <p:sp>
        <p:nvSpPr>
          <p:cNvPr id="6" name="Marcador de número de diapositiva 5">
            <a:extLst>
              <a:ext uri="{FF2B5EF4-FFF2-40B4-BE49-F238E27FC236}">
                <a16:creationId xmlns:a16="http://schemas.microsoft.com/office/drawing/2014/main" id="{08ACF818-0967-4750-8B80-CE83BFCDBA93}"/>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1449796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C1E96-902D-4884-BBDD-BDC37CE6FD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C65A042D-5DA3-4D67-BCB8-C472FC19B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texto 3">
            <a:extLst>
              <a:ext uri="{FF2B5EF4-FFF2-40B4-BE49-F238E27FC236}">
                <a16:creationId xmlns:a16="http://schemas.microsoft.com/office/drawing/2014/main" id="{E804D2DD-FEE0-45C4-A78A-C568FA045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0DD64B-8ECA-4E07-9FE9-3CCD55B431C9}"/>
              </a:ext>
            </a:extLst>
          </p:cNvPr>
          <p:cNvSpPr>
            <a:spLocks noGrp="1"/>
          </p:cNvSpPr>
          <p:nvPr>
            <p:ph type="dt" sz="half" idx="10"/>
          </p:nvPr>
        </p:nvSpPr>
        <p:spPr/>
        <p:txBody>
          <a:bodyPr/>
          <a:lstStyle/>
          <a:p>
            <a:fld id="{0E9DF15A-FAC5-4490-9FC3-2F9F1A854358}" type="datetimeFigureOut">
              <a:rPr lang="es-PA" smtClean="0"/>
              <a:t>01/14/2021</a:t>
            </a:fld>
            <a:endParaRPr lang="es-PA" dirty="0"/>
          </a:p>
        </p:txBody>
      </p:sp>
      <p:sp>
        <p:nvSpPr>
          <p:cNvPr id="6" name="Marcador de pie de página 5">
            <a:extLst>
              <a:ext uri="{FF2B5EF4-FFF2-40B4-BE49-F238E27FC236}">
                <a16:creationId xmlns:a16="http://schemas.microsoft.com/office/drawing/2014/main" id="{B15F011D-8A6E-4513-AB3A-A2CC0B45ECE7}"/>
              </a:ext>
            </a:extLst>
          </p:cNvPr>
          <p:cNvSpPr>
            <a:spLocks noGrp="1"/>
          </p:cNvSpPr>
          <p:nvPr>
            <p:ph type="ftr" sz="quarter" idx="11"/>
          </p:nvPr>
        </p:nvSpPr>
        <p:spPr/>
        <p:txBody>
          <a:bodyPr/>
          <a:lstStyle/>
          <a:p>
            <a:endParaRPr lang="es-PA" dirty="0"/>
          </a:p>
        </p:txBody>
      </p:sp>
      <p:sp>
        <p:nvSpPr>
          <p:cNvPr id="7" name="Marcador de número de diapositiva 6">
            <a:extLst>
              <a:ext uri="{FF2B5EF4-FFF2-40B4-BE49-F238E27FC236}">
                <a16:creationId xmlns:a16="http://schemas.microsoft.com/office/drawing/2014/main" id="{C41C72EE-755A-4899-A96D-EBF35ECEC076}"/>
              </a:ext>
            </a:extLst>
          </p:cNvPr>
          <p:cNvSpPr>
            <a:spLocks noGrp="1"/>
          </p:cNvSpPr>
          <p:nvPr>
            <p:ph type="sldNum" sz="quarter" idx="12"/>
          </p:nvPr>
        </p:nvSpPr>
        <p:spPr/>
        <p:txBody>
          <a:bodyPr/>
          <a:lstStyle/>
          <a:p>
            <a:fld id="{0A3AD15E-CC6A-4DB5-AA54-30A9B3B1B395}" type="slidenum">
              <a:rPr lang="es-PA" smtClean="0"/>
              <a:t>‹Nº›</a:t>
            </a:fld>
            <a:endParaRPr lang="es-PA" dirty="0"/>
          </a:p>
        </p:txBody>
      </p:sp>
    </p:spTree>
    <p:extLst>
      <p:ext uri="{BB962C8B-B14F-4D97-AF65-F5344CB8AC3E}">
        <p14:creationId xmlns:p14="http://schemas.microsoft.com/office/powerpoint/2010/main" val="371669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3AF98A-5C49-4025-9F74-1DF8BAF5162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A"/>
          </a:p>
        </p:txBody>
      </p:sp>
      <p:sp>
        <p:nvSpPr>
          <p:cNvPr id="3" name="Subtítulo 2">
            <a:extLst>
              <a:ext uri="{FF2B5EF4-FFF2-40B4-BE49-F238E27FC236}">
                <a16:creationId xmlns:a16="http://schemas.microsoft.com/office/drawing/2014/main" id="{80175DB7-CD20-4965-BD70-648090552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A"/>
          </a:p>
        </p:txBody>
      </p:sp>
      <p:sp>
        <p:nvSpPr>
          <p:cNvPr id="4" name="Marcador de fecha 3">
            <a:extLst>
              <a:ext uri="{FF2B5EF4-FFF2-40B4-BE49-F238E27FC236}">
                <a16:creationId xmlns:a16="http://schemas.microsoft.com/office/drawing/2014/main" id="{17460D1F-913C-4F0F-8A1C-5E86D3D4EF2B}"/>
              </a:ext>
            </a:extLst>
          </p:cNvPr>
          <p:cNvSpPr>
            <a:spLocks noGrp="1"/>
          </p:cNvSpPr>
          <p:nvPr>
            <p:ph type="dt" sz="half" idx="10"/>
          </p:nvPr>
        </p:nvSpPr>
        <p:spPr/>
        <p:txBody>
          <a:bodyPr/>
          <a:lstStyle/>
          <a:p>
            <a:fld id="{0E9DF15A-FAC5-4490-9FC3-2F9F1A854358}"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437B6AF9-A408-4CEE-9664-D83E1604A6E5}"/>
              </a:ext>
            </a:extLst>
          </p:cNvPr>
          <p:cNvSpPr>
            <a:spLocks noGrp="1"/>
          </p:cNvSpPr>
          <p:nvPr>
            <p:ph type="ftr" sz="quarter" idx="11"/>
          </p:nvPr>
        </p:nvSpPr>
        <p:spPr/>
        <p:txBody>
          <a:bodyPr/>
          <a:lstStyle/>
          <a:p>
            <a:endParaRPr lang="es-PA" dirty="0"/>
          </a:p>
        </p:txBody>
      </p:sp>
      <p:sp>
        <p:nvSpPr>
          <p:cNvPr id="6" name="Marcador de número de diapositiva 5">
            <a:extLst>
              <a:ext uri="{FF2B5EF4-FFF2-40B4-BE49-F238E27FC236}">
                <a16:creationId xmlns:a16="http://schemas.microsoft.com/office/drawing/2014/main" id="{EEC71856-7C51-4940-BD70-9333D969F594}"/>
              </a:ext>
            </a:extLst>
          </p:cNvPr>
          <p:cNvSpPr>
            <a:spLocks noGrp="1"/>
          </p:cNvSpPr>
          <p:nvPr>
            <p:ph type="sldNum" sz="quarter" idx="12"/>
          </p:nvPr>
        </p:nvSpPr>
        <p:spPr/>
        <p:txBody>
          <a:bodyPr/>
          <a:lstStyle/>
          <a:p>
            <a:fld id="{0A3AD15E-CC6A-4DB5-AA54-30A9B3B1B395}" type="slidenum">
              <a:rPr lang="es-PA" smtClean="0"/>
              <a:t>‹Nº›</a:t>
            </a:fld>
            <a:endParaRPr lang="es-PA" dirty="0"/>
          </a:p>
        </p:txBody>
      </p:sp>
    </p:spTree>
    <p:extLst>
      <p:ext uri="{BB962C8B-B14F-4D97-AF65-F5344CB8AC3E}">
        <p14:creationId xmlns:p14="http://schemas.microsoft.com/office/powerpoint/2010/main" val="178578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174CD-0C8C-46E2-BD40-68BA615CB74E}"/>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FCB915F5-FB44-461F-A77F-FC676303273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A8CF192F-35DA-49CE-A0CB-E3CE892B582D}"/>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00A90130-E6BF-4BCE-8458-5ED2CD02EF0D}"/>
              </a:ext>
            </a:extLst>
          </p:cNvPr>
          <p:cNvSpPr>
            <a:spLocks noGrp="1"/>
          </p:cNvSpPr>
          <p:nvPr>
            <p:ph type="ftr" sz="quarter" idx="11"/>
          </p:nvPr>
        </p:nvSpPr>
        <p:spPr/>
        <p:txBody>
          <a:bodyPr/>
          <a:lstStyle/>
          <a:p>
            <a:endParaRPr lang="es-PA" dirty="0"/>
          </a:p>
        </p:txBody>
      </p:sp>
      <p:sp>
        <p:nvSpPr>
          <p:cNvPr id="6" name="Marcador de número de diapositiva 5">
            <a:extLst>
              <a:ext uri="{FF2B5EF4-FFF2-40B4-BE49-F238E27FC236}">
                <a16:creationId xmlns:a16="http://schemas.microsoft.com/office/drawing/2014/main" id="{CD32EB37-D8AD-459F-805D-AE267F0F0FAB}"/>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310363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C3630-F396-455A-A633-EC65251E75E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9ECFFD12-24AE-4136-9729-0D031CBB87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3FF52DB-9FA2-45E3-8D7D-41182EE7F120}"/>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606FEBCB-EB48-4CB5-A485-D25BC56B5F6E}"/>
              </a:ext>
            </a:extLst>
          </p:cNvPr>
          <p:cNvSpPr>
            <a:spLocks noGrp="1"/>
          </p:cNvSpPr>
          <p:nvPr>
            <p:ph type="ftr" sz="quarter" idx="11"/>
          </p:nvPr>
        </p:nvSpPr>
        <p:spPr/>
        <p:txBody>
          <a:bodyPr/>
          <a:lstStyle/>
          <a:p>
            <a:endParaRPr lang="es-PA" dirty="0"/>
          </a:p>
        </p:txBody>
      </p:sp>
      <p:sp>
        <p:nvSpPr>
          <p:cNvPr id="6" name="Marcador de número de diapositiva 5">
            <a:extLst>
              <a:ext uri="{FF2B5EF4-FFF2-40B4-BE49-F238E27FC236}">
                <a16:creationId xmlns:a16="http://schemas.microsoft.com/office/drawing/2014/main" id="{3173B6FE-D538-49F0-A624-700AC346F3CD}"/>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233178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DA858-1DB6-428E-98D5-9A944292244A}"/>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46A58728-5F87-469E-BA03-F05629FB7F7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contenido 3">
            <a:extLst>
              <a:ext uri="{FF2B5EF4-FFF2-40B4-BE49-F238E27FC236}">
                <a16:creationId xmlns:a16="http://schemas.microsoft.com/office/drawing/2014/main" id="{F01CBB4F-996B-47FA-A0A1-2D64787C6F8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5" name="Marcador de fecha 4">
            <a:extLst>
              <a:ext uri="{FF2B5EF4-FFF2-40B4-BE49-F238E27FC236}">
                <a16:creationId xmlns:a16="http://schemas.microsoft.com/office/drawing/2014/main" id="{30E510F7-CDF2-480F-9CAB-F08542C0964B}"/>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6" name="Marcador de pie de página 5">
            <a:extLst>
              <a:ext uri="{FF2B5EF4-FFF2-40B4-BE49-F238E27FC236}">
                <a16:creationId xmlns:a16="http://schemas.microsoft.com/office/drawing/2014/main" id="{35F1488D-6258-4919-B07D-D6B3D8CB4884}"/>
              </a:ext>
            </a:extLst>
          </p:cNvPr>
          <p:cNvSpPr>
            <a:spLocks noGrp="1"/>
          </p:cNvSpPr>
          <p:nvPr>
            <p:ph type="ftr" sz="quarter" idx="11"/>
          </p:nvPr>
        </p:nvSpPr>
        <p:spPr/>
        <p:txBody>
          <a:bodyPr/>
          <a:lstStyle/>
          <a:p>
            <a:endParaRPr lang="es-PA" dirty="0"/>
          </a:p>
        </p:txBody>
      </p:sp>
      <p:sp>
        <p:nvSpPr>
          <p:cNvPr id="7" name="Marcador de número de diapositiva 6">
            <a:extLst>
              <a:ext uri="{FF2B5EF4-FFF2-40B4-BE49-F238E27FC236}">
                <a16:creationId xmlns:a16="http://schemas.microsoft.com/office/drawing/2014/main" id="{72A84047-6E46-49F3-AA9C-90B7A9339029}"/>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117952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829DD-CC18-4D21-9B4B-54A15D1B6D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A3ACF3FF-BE5F-4E9A-AEB4-413A84017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F41CD4E-FA2C-4D85-BB73-24940AD4FA0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5" name="Marcador de texto 4">
            <a:extLst>
              <a:ext uri="{FF2B5EF4-FFF2-40B4-BE49-F238E27FC236}">
                <a16:creationId xmlns:a16="http://schemas.microsoft.com/office/drawing/2014/main" id="{7857E8A6-BC4C-4B3F-B3FF-5DF90C7F5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499C57E-6A16-4E81-88BE-126EC59008F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7" name="Marcador de fecha 6">
            <a:extLst>
              <a:ext uri="{FF2B5EF4-FFF2-40B4-BE49-F238E27FC236}">
                <a16:creationId xmlns:a16="http://schemas.microsoft.com/office/drawing/2014/main" id="{871CC4BA-5052-4AF0-ABC0-110C50881AE8}"/>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8" name="Marcador de pie de página 7">
            <a:extLst>
              <a:ext uri="{FF2B5EF4-FFF2-40B4-BE49-F238E27FC236}">
                <a16:creationId xmlns:a16="http://schemas.microsoft.com/office/drawing/2014/main" id="{9E462E56-1343-43A5-BDC0-51F22E6F0D1C}"/>
              </a:ext>
            </a:extLst>
          </p:cNvPr>
          <p:cNvSpPr>
            <a:spLocks noGrp="1"/>
          </p:cNvSpPr>
          <p:nvPr>
            <p:ph type="ftr" sz="quarter" idx="11"/>
          </p:nvPr>
        </p:nvSpPr>
        <p:spPr/>
        <p:txBody>
          <a:bodyPr/>
          <a:lstStyle/>
          <a:p>
            <a:endParaRPr lang="es-PA" dirty="0"/>
          </a:p>
        </p:txBody>
      </p:sp>
      <p:sp>
        <p:nvSpPr>
          <p:cNvPr id="9" name="Marcador de número de diapositiva 8">
            <a:extLst>
              <a:ext uri="{FF2B5EF4-FFF2-40B4-BE49-F238E27FC236}">
                <a16:creationId xmlns:a16="http://schemas.microsoft.com/office/drawing/2014/main" id="{2A81E8CA-8E9C-451C-9879-A14F75630A32}"/>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28266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7FFF9-AACD-41BB-9C26-096B7BC531AB}"/>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fecha 2">
            <a:extLst>
              <a:ext uri="{FF2B5EF4-FFF2-40B4-BE49-F238E27FC236}">
                <a16:creationId xmlns:a16="http://schemas.microsoft.com/office/drawing/2014/main" id="{4D108DF2-B143-4910-BD21-D0AFCA4EA3F4}"/>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4" name="Marcador de pie de página 3">
            <a:extLst>
              <a:ext uri="{FF2B5EF4-FFF2-40B4-BE49-F238E27FC236}">
                <a16:creationId xmlns:a16="http://schemas.microsoft.com/office/drawing/2014/main" id="{3498F111-79B7-4335-908D-21B057B34810}"/>
              </a:ext>
            </a:extLst>
          </p:cNvPr>
          <p:cNvSpPr>
            <a:spLocks noGrp="1"/>
          </p:cNvSpPr>
          <p:nvPr>
            <p:ph type="ftr" sz="quarter" idx="11"/>
          </p:nvPr>
        </p:nvSpPr>
        <p:spPr/>
        <p:txBody>
          <a:bodyPr/>
          <a:lstStyle/>
          <a:p>
            <a:endParaRPr lang="es-PA" dirty="0"/>
          </a:p>
        </p:txBody>
      </p:sp>
      <p:sp>
        <p:nvSpPr>
          <p:cNvPr id="5" name="Marcador de número de diapositiva 4">
            <a:extLst>
              <a:ext uri="{FF2B5EF4-FFF2-40B4-BE49-F238E27FC236}">
                <a16:creationId xmlns:a16="http://schemas.microsoft.com/office/drawing/2014/main" id="{1D66A8F8-3E43-462D-879E-E243BC87FCAC}"/>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2701860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068FF7-C4C0-4C01-8AFC-BC05EF616479}"/>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3" name="Marcador de pie de página 2">
            <a:extLst>
              <a:ext uri="{FF2B5EF4-FFF2-40B4-BE49-F238E27FC236}">
                <a16:creationId xmlns:a16="http://schemas.microsoft.com/office/drawing/2014/main" id="{FB741737-9927-47D3-941E-D7B372C6837F}"/>
              </a:ext>
            </a:extLst>
          </p:cNvPr>
          <p:cNvSpPr>
            <a:spLocks noGrp="1"/>
          </p:cNvSpPr>
          <p:nvPr>
            <p:ph type="ftr" sz="quarter" idx="11"/>
          </p:nvPr>
        </p:nvSpPr>
        <p:spPr/>
        <p:txBody>
          <a:bodyPr/>
          <a:lstStyle/>
          <a:p>
            <a:endParaRPr lang="es-PA" dirty="0"/>
          </a:p>
        </p:txBody>
      </p:sp>
      <p:sp>
        <p:nvSpPr>
          <p:cNvPr id="4" name="Marcador de número de diapositiva 3">
            <a:extLst>
              <a:ext uri="{FF2B5EF4-FFF2-40B4-BE49-F238E27FC236}">
                <a16:creationId xmlns:a16="http://schemas.microsoft.com/office/drawing/2014/main" id="{326B3201-D45D-443F-8815-B0A7DEC46DC8}"/>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283500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3D3DE-E87E-4053-A2E0-B3BD5039E30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D8EEA42E-51B2-44C2-AAFD-48642C9BE2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texto 3">
            <a:extLst>
              <a:ext uri="{FF2B5EF4-FFF2-40B4-BE49-F238E27FC236}">
                <a16:creationId xmlns:a16="http://schemas.microsoft.com/office/drawing/2014/main" id="{27BB52F8-619F-4B34-A4B4-D1FDD54DB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0C4DF77-9D03-47F6-93A4-8E65B8526074}"/>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6" name="Marcador de pie de página 5">
            <a:extLst>
              <a:ext uri="{FF2B5EF4-FFF2-40B4-BE49-F238E27FC236}">
                <a16:creationId xmlns:a16="http://schemas.microsoft.com/office/drawing/2014/main" id="{5E4A15F0-3F01-4723-90D5-EA56DEA221C7}"/>
              </a:ext>
            </a:extLst>
          </p:cNvPr>
          <p:cNvSpPr>
            <a:spLocks noGrp="1"/>
          </p:cNvSpPr>
          <p:nvPr>
            <p:ph type="ftr" sz="quarter" idx="11"/>
          </p:nvPr>
        </p:nvSpPr>
        <p:spPr/>
        <p:txBody>
          <a:bodyPr/>
          <a:lstStyle/>
          <a:p>
            <a:endParaRPr lang="es-PA" dirty="0"/>
          </a:p>
        </p:txBody>
      </p:sp>
      <p:sp>
        <p:nvSpPr>
          <p:cNvPr id="7" name="Marcador de número de diapositiva 6">
            <a:extLst>
              <a:ext uri="{FF2B5EF4-FFF2-40B4-BE49-F238E27FC236}">
                <a16:creationId xmlns:a16="http://schemas.microsoft.com/office/drawing/2014/main" id="{1CB480F9-F4B6-47BF-8F68-2B80820FBB39}"/>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194550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F8970-0988-4FB8-9E2A-B614D4EEBA4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posición de imagen 2">
            <a:extLst>
              <a:ext uri="{FF2B5EF4-FFF2-40B4-BE49-F238E27FC236}">
                <a16:creationId xmlns:a16="http://schemas.microsoft.com/office/drawing/2014/main" id="{2915EB07-79C2-43F0-B2E4-54DAE9194D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A" dirty="0"/>
          </a:p>
        </p:txBody>
      </p:sp>
      <p:sp>
        <p:nvSpPr>
          <p:cNvPr id="4" name="Marcador de texto 3">
            <a:extLst>
              <a:ext uri="{FF2B5EF4-FFF2-40B4-BE49-F238E27FC236}">
                <a16:creationId xmlns:a16="http://schemas.microsoft.com/office/drawing/2014/main" id="{28E74089-EDD6-47B0-A3A6-4371E991C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5E97FDB-1F44-4515-8D7A-852608A025C0}"/>
              </a:ext>
            </a:extLst>
          </p:cNvPr>
          <p:cNvSpPr>
            <a:spLocks noGrp="1"/>
          </p:cNvSpPr>
          <p:nvPr>
            <p:ph type="dt" sz="half" idx="10"/>
          </p:nvPr>
        </p:nvSpPr>
        <p:spPr/>
        <p:txBody>
          <a:bodyPr/>
          <a:lstStyle/>
          <a:p>
            <a:fld id="{D9445783-EA5E-46BA-ADF0-06CFF75DAA12}" type="datetimeFigureOut">
              <a:rPr lang="es-PA" smtClean="0"/>
              <a:t>01/14/2021</a:t>
            </a:fld>
            <a:endParaRPr lang="es-PA" dirty="0"/>
          </a:p>
        </p:txBody>
      </p:sp>
      <p:sp>
        <p:nvSpPr>
          <p:cNvPr id="6" name="Marcador de pie de página 5">
            <a:extLst>
              <a:ext uri="{FF2B5EF4-FFF2-40B4-BE49-F238E27FC236}">
                <a16:creationId xmlns:a16="http://schemas.microsoft.com/office/drawing/2014/main" id="{391A4DE7-6F60-4EAA-B80F-5398D70FED94}"/>
              </a:ext>
            </a:extLst>
          </p:cNvPr>
          <p:cNvSpPr>
            <a:spLocks noGrp="1"/>
          </p:cNvSpPr>
          <p:nvPr>
            <p:ph type="ftr" sz="quarter" idx="11"/>
          </p:nvPr>
        </p:nvSpPr>
        <p:spPr/>
        <p:txBody>
          <a:bodyPr/>
          <a:lstStyle/>
          <a:p>
            <a:endParaRPr lang="es-PA" dirty="0"/>
          </a:p>
        </p:txBody>
      </p:sp>
      <p:sp>
        <p:nvSpPr>
          <p:cNvPr id="7" name="Marcador de número de diapositiva 6">
            <a:extLst>
              <a:ext uri="{FF2B5EF4-FFF2-40B4-BE49-F238E27FC236}">
                <a16:creationId xmlns:a16="http://schemas.microsoft.com/office/drawing/2014/main" id="{8C6230B3-B792-4D4A-AFB7-1ADE2FC86675}"/>
              </a:ext>
            </a:extLst>
          </p:cNvPr>
          <p:cNvSpPr>
            <a:spLocks noGrp="1"/>
          </p:cNvSpPr>
          <p:nvPr>
            <p:ph type="sldNum" sz="quarter" idx="12"/>
          </p:nvPr>
        </p:nvSpPr>
        <p:spPr/>
        <p:txBody>
          <a:bodyPr/>
          <a:lstStyle/>
          <a:p>
            <a:fld id="{36F27789-E762-4AA4-87AA-0DE6BCF6FE68}" type="slidenum">
              <a:rPr lang="es-PA" smtClean="0"/>
              <a:t>‹Nº›</a:t>
            </a:fld>
            <a:endParaRPr lang="es-PA" dirty="0"/>
          </a:p>
        </p:txBody>
      </p:sp>
    </p:spTree>
    <p:extLst>
      <p:ext uri="{BB962C8B-B14F-4D97-AF65-F5344CB8AC3E}">
        <p14:creationId xmlns:p14="http://schemas.microsoft.com/office/powerpoint/2010/main" val="343351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24DF459-2F93-46D8-BE76-523AB52673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23539948-AB88-414E-8EAF-B31876AB4F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9C9C4DD3-F357-4DF9-85E8-CCFE24EB82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45783-EA5E-46BA-ADF0-06CFF75DAA12}"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69C3DA4A-FCA2-4926-A600-E1E23396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A" dirty="0"/>
          </a:p>
        </p:txBody>
      </p:sp>
      <p:sp>
        <p:nvSpPr>
          <p:cNvPr id="6" name="Marcador de número de diapositiva 5">
            <a:extLst>
              <a:ext uri="{FF2B5EF4-FFF2-40B4-BE49-F238E27FC236}">
                <a16:creationId xmlns:a16="http://schemas.microsoft.com/office/drawing/2014/main" id="{CFB75B4C-A46F-4D98-965E-3BA5F378F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27789-E762-4AA4-87AA-0DE6BCF6FE68}" type="slidenum">
              <a:rPr lang="es-PA" smtClean="0"/>
              <a:t>‹Nº›</a:t>
            </a:fld>
            <a:endParaRPr lang="es-PA" dirty="0"/>
          </a:p>
        </p:txBody>
      </p:sp>
    </p:spTree>
    <p:extLst>
      <p:ext uri="{BB962C8B-B14F-4D97-AF65-F5344CB8AC3E}">
        <p14:creationId xmlns:p14="http://schemas.microsoft.com/office/powerpoint/2010/main" val="390882623"/>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62"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ECD1D33-87F3-47AC-B3E7-32CA056D3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E2357783-25ED-40AC-AD08-58A4034B7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5C7E5323-0FB2-44FF-B3D4-4BF917789E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DF15A-FAC5-4490-9FC3-2F9F1A854358}" type="datetimeFigureOut">
              <a:rPr lang="es-PA" smtClean="0"/>
              <a:t>01/14/2021</a:t>
            </a:fld>
            <a:endParaRPr lang="es-PA" dirty="0"/>
          </a:p>
        </p:txBody>
      </p:sp>
      <p:sp>
        <p:nvSpPr>
          <p:cNvPr id="5" name="Marcador de pie de página 4">
            <a:extLst>
              <a:ext uri="{FF2B5EF4-FFF2-40B4-BE49-F238E27FC236}">
                <a16:creationId xmlns:a16="http://schemas.microsoft.com/office/drawing/2014/main" id="{82078075-D3F8-414F-8B59-796A6ABC5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A" dirty="0"/>
          </a:p>
        </p:txBody>
      </p:sp>
      <p:sp>
        <p:nvSpPr>
          <p:cNvPr id="6" name="Marcador de número de diapositiva 5">
            <a:extLst>
              <a:ext uri="{FF2B5EF4-FFF2-40B4-BE49-F238E27FC236}">
                <a16:creationId xmlns:a16="http://schemas.microsoft.com/office/drawing/2014/main" id="{10B6B575-37A7-4E62-BD5F-466F66B85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AD15E-CC6A-4DB5-AA54-30A9B3B1B395}" type="slidenum">
              <a:rPr lang="es-PA" smtClean="0"/>
              <a:t>‹Nº›</a:t>
            </a:fld>
            <a:endParaRPr lang="es-PA" dirty="0"/>
          </a:p>
        </p:txBody>
      </p:sp>
    </p:spTree>
    <p:extLst>
      <p:ext uri="{BB962C8B-B14F-4D97-AF65-F5344CB8AC3E}">
        <p14:creationId xmlns:p14="http://schemas.microsoft.com/office/powerpoint/2010/main" val="987161540"/>
      </p:ext>
    </p:extLst>
  </p:cSld>
  <p:clrMap bg1="lt1" tx1="dk1" bg2="lt2" tx2="dk2" accent1="accent1" accent2="accent2" accent3="accent3" accent4="accent4" accent5="accent5" accent6="accent6" hlink="hlink" folHlink="folHlink"/>
  <p:sldLayoutIdLst>
    <p:sldLayoutId id="2147483656" r:id="rId1"/>
    <p:sldLayoutId id="21474836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2983689-B170-46E7-8093-EB8B40311E2C}"/>
              </a:ext>
            </a:extLst>
          </p:cNvPr>
          <p:cNvSpPr>
            <a:spLocks noGrp="1"/>
          </p:cNvSpPr>
          <p:nvPr>
            <p:ph type="ctrTitle"/>
          </p:nvPr>
        </p:nvSpPr>
        <p:spPr>
          <a:xfrm>
            <a:off x="1036684" y="1152144"/>
            <a:ext cx="6087670" cy="3624350"/>
          </a:xfrm>
        </p:spPr>
        <p:txBody>
          <a:bodyPr vert="horz" lIns="91440" tIns="45720" rIns="91440" bIns="45720" rtlCol="0" anchor="b">
            <a:normAutofit/>
          </a:bodyPr>
          <a:lstStyle/>
          <a:p>
            <a:pPr marL="0" indent="0" algn="l">
              <a:spcAft>
                <a:spcPts val="600"/>
              </a:spcAft>
            </a:pPr>
            <a:r>
              <a:rPr lang="en-US" sz="5600" dirty="0"/>
              <a:t>GCPDF-001</a:t>
            </a:r>
            <a:br>
              <a:rPr lang="en-US" sz="5600" dirty="0"/>
            </a:br>
            <a:r>
              <a:rPr lang="en-US" sz="5600" dirty="0" err="1"/>
              <a:t>DataFlow</a:t>
            </a:r>
            <a:r>
              <a:rPr lang="en-US" sz="5600" dirty="0"/>
              <a:t> 001</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2" descr="Ponemos sus datos en acción y visualmente claros - Excibit-corp">
            <a:extLst>
              <a:ext uri="{FF2B5EF4-FFF2-40B4-BE49-F238E27FC236}">
                <a16:creationId xmlns:a16="http://schemas.microsoft.com/office/drawing/2014/main" id="{666218DC-BA7A-4B7B-85D4-1F06EE5F7B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9008" y="815158"/>
            <a:ext cx="6428067" cy="18521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n 7" descr="Icono&#10;&#10;Descripción generada automáticamente">
            <a:extLst>
              <a:ext uri="{FF2B5EF4-FFF2-40B4-BE49-F238E27FC236}">
                <a16:creationId xmlns:a16="http://schemas.microsoft.com/office/drawing/2014/main" id="{CB0ECFEB-529E-455A-80EF-CB7FF841C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662" y="3190564"/>
            <a:ext cx="3976688" cy="3465164"/>
          </a:xfrm>
          <a:prstGeom prst="rect">
            <a:avLst/>
          </a:prstGeom>
        </p:spPr>
      </p:pic>
    </p:spTree>
    <p:extLst>
      <p:ext uri="{BB962C8B-B14F-4D97-AF65-F5344CB8AC3E}">
        <p14:creationId xmlns:p14="http://schemas.microsoft.com/office/powerpoint/2010/main" val="342617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E0D51D27-DB2D-48B2-920B-B5B0E0111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9185">
            <a:off x="895863" y="-52454"/>
            <a:ext cx="13732721" cy="7900592"/>
          </a:xfrm>
          <a:prstGeom prst="rect">
            <a:avLst/>
          </a:prstGeom>
        </p:spPr>
      </p:pic>
      <p:sp>
        <p:nvSpPr>
          <p:cNvPr id="6" name="Flecha: pentágono 5">
            <a:extLst>
              <a:ext uri="{FF2B5EF4-FFF2-40B4-BE49-F238E27FC236}">
                <a16:creationId xmlns:a16="http://schemas.microsoft.com/office/drawing/2014/main" id="{5ED903D8-3CC7-4167-A84C-C384E34032DD}"/>
              </a:ext>
            </a:extLst>
          </p:cNvPr>
          <p:cNvSpPr/>
          <p:nvPr/>
        </p:nvSpPr>
        <p:spPr>
          <a:xfrm>
            <a:off x="0" y="812801"/>
            <a:ext cx="4867563" cy="130232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t>Dataflow Pipelines </a:t>
            </a:r>
            <a:endParaRPr lang="es-PA" sz="4000" dirty="0"/>
          </a:p>
        </p:txBody>
      </p:sp>
    </p:spTree>
    <p:extLst>
      <p:ext uri="{BB962C8B-B14F-4D97-AF65-F5344CB8AC3E}">
        <p14:creationId xmlns:p14="http://schemas.microsoft.com/office/powerpoint/2010/main" val="350518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E1729-1132-4D3E-949B-D97D515C150D}"/>
              </a:ext>
            </a:extLst>
          </p:cNvPr>
          <p:cNvSpPr>
            <a:spLocks noGrp="1"/>
          </p:cNvSpPr>
          <p:nvPr>
            <p:ph type="title"/>
          </p:nvPr>
        </p:nvSpPr>
        <p:spPr>
          <a:xfrm>
            <a:off x="8471424" y="1110882"/>
            <a:ext cx="3053039" cy="1293626"/>
          </a:xfrm>
        </p:spPr>
        <p:txBody>
          <a:bodyPr vert="horz" lIns="91440" tIns="45720" rIns="91440" bIns="45720" rtlCol="0" anchor="ctr">
            <a:normAutofit/>
          </a:bodyPr>
          <a:lstStyle/>
          <a:p>
            <a:r>
              <a:rPr lang="en-US" sz="2800" kern="1200">
                <a:solidFill>
                  <a:schemeClr val="tx1"/>
                </a:solidFill>
                <a:latin typeface="+mj-lt"/>
                <a:ea typeface="+mj-ea"/>
                <a:cs typeface="+mj-cs"/>
              </a:rPr>
              <a:t>Preguntas básicas para diseñar una tubería </a:t>
            </a:r>
          </a:p>
        </p:txBody>
      </p:sp>
      <p:pic>
        <p:nvPicPr>
          <p:cNvPr id="14" name="Imagen 13" descr="Texto&#10;&#10;Descripción generada automáticamente con confianza baja">
            <a:extLst>
              <a:ext uri="{FF2B5EF4-FFF2-40B4-BE49-F238E27FC236}">
                <a16:creationId xmlns:a16="http://schemas.microsoft.com/office/drawing/2014/main" id="{30020BEE-DD16-4D03-90CB-A13A6B174D5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67537" y="1110882"/>
            <a:ext cx="6739513" cy="3530907"/>
          </a:xfrm>
          <a:prstGeom prst="rect">
            <a:avLst/>
          </a:prstGeom>
          <a:noFill/>
        </p:spPr>
      </p:pic>
      <p:sp>
        <p:nvSpPr>
          <p:cNvPr id="4" name="Marcador de texto 3">
            <a:extLst>
              <a:ext uri="{FF2B5EF4-FFF2-40B4-BE49-F238E27FC236}">
                <a16:creationId xmlns:a16="http://schemas.microsoft.com/office/drawing/2014/main" id="{E2EDEC9B-5BBC-4E96-9270-C7D3093F9323}"/>
              </a:ext>
            </a:extLst>
          </p:cNvPr>
          <p:cNvSpPr>
            <a:spLocks noGrp="1"/>
          </p:cNvSpPr>
          <p:nvPr>
            <p:ph type="body" sz="half" idx="2"/>
          </p:nvPr>
        </p:nvSpPr>
        <p:spPr>
          <a:xfrm>
            <a:off x="8471423" y="2542939"/>
            <a:ext cx="3053039" cy="3674981"/>
          </a:xfrm>
        </p:spPr>
        <p:txBody>
          <a:bodyPr vert="horz" lIns="91440" tIns="45720" rIns="91440" bIns="45720" rtlCol="0">
            <a:normAutofit/>
          </a:bodyPr>
          <a:lstStyle/>
          <a:p>
            <a:pPr marL="342900" indent="-228600">
              <a:buFont typeface="Arial" panose="020B0604020202020204" pitchFamily="34" charset="0"/>
              <a:buChar char="•"/>
            </a:pPr>
            <a:r>
              <a:rPr lang="en-US" sz="1800"/>
              <a:t>¿Dónde se almacenan sus datos de entrada?¿Cuantos conjuntos de datos de entrada tiene?</a:t>
            </a:r>
          </a:p>
          <a:p>
            <a:pPr marL="342900" indent="-228600">
              <a:buFont typeface="Arial" panose="020B0604020202020204" pitchFamily="34" charset="0"/>
              <a:buChar char="•"/>
            </a:pPr>
            <a:r>
              <a:rPr lang="en-US" sz="1800"/>
              <a:t>¿Cómo son tus datos?</a:t>
            </a:r>
          </a:p>
          <a:p>
            <a:pPr marL="342900" indent="-228600">
              <a:buFont typeface="Arial" panose="020B0604020202020204" pitchFamily="34" charset="0"/>
              <a:buChar char="•"/>
            </a:pPr>
            <a:r>
              <a:rPr lang="en-US" sz="1800"/>
              <a:t>¿Qué deseas hacer con tus datos?</a:t>
            </a:r>
          </a:p>
          <a:p>
            <a:pPr marL="342900" indent="-228600">
              <a:buFont typeface="Arial" panose="020B0604020202020204" pitchFamily="34" charset="0"/>
              <a:buChar char="•"/>
            </a:pPr>
            <a:r>
              <a:rPr lang="en-US" sz="1800"/>
              <a:t>¿Cómo se ven sus datos de salida y dónde deberían ir?</a:t>
            </a:r>
          </a:p>
        </p:txBody>
      </p:sp>
      <p:sp>
        <p:nvSpPr>
          <p:cNvPr id="35" name="Freeform: Shape 34">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4C4C4C"/>
          </a:solidFill>
          <a:ln w="0">
            <a:noFill/>
            <a:prstDash val="solid"/>
            <a:round/>
            <a:headEnd/>
            <a:tailEnd/>
          </a:ln>
        </p:spPr>
      </p:sp>
    </p:spTree>
    <p:extLst>
      <p:ext uri="{BB962C8B-B14F-4D97-AF65-F5344CB8AC3E}">
        <p14:creationId xmlns:p14="http://schemas.microsoft.com/office/powerpoint/2010/main" val="35542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84A8DC8-4757-4CC0-B7AC-891E72FA7FF4}"/>
              </a:ext>
            </a:extLst>
          </p:cNvPr>
          <p:cNvSpPr>
            <a:spLocks noGrp="1"/>
          </p:cNvSpPr>
          <p:nvPr>
            <p:ph type="title" idx="4294967295"/>
          </p:nvPr>
        </p:nvSpPr>
        <p:spPr>
          <a:xfrm>
            <a:off x="868680" y="405575"/>
            <a:ext cx="5001768" cy="1371600"/>
          </a:xfrm>
        </p:spPr>
        <p:txBody>
          <a:bodyPr vert="horz" lIns="91440" tIns="45720" rIns="91440" bIns="45720" rtlCol="0" anchor="ctr">
            <a:normAutofit/>
          </a:bodyPr>
          <a:lstStyle/>
          <a:p>
            <a:r>
              <a:rPr lang="en-US" sz="3600" dirty="0"/>
              <a:t>Simple Pipeline</a:t>
            </a:r>
          </a:p>
        </p:txBody>
      </p:sp>
      <p:sp>
        <p:nvSpPr>
          <p:cNvPr id="29" name="Rectangle 2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Imagen 19">
            <a:extLst>
              <a:ext uri="{FF2B5EF4-FFF2-40B4-BE49-F238E27FC236}">
                <a16:creationId xmlns:a16="http://schemas.microsoft.com/office/drawing/2014/main" id="{F4FD2272-464B-4CBD-9B0D-F1AAB4509FB6}"/>
              </a:ext>
            </a:extLst>
          </p:cNvPr>
          <p:cNvPicPr>
            <a:picLocks noChangeAspect="1"/>
          </p:cNvPicPr>
          <p:nvPr/>
        </p:nvPicPr>
        <p:blipFill>
          <a:blip r:embed="rId3"/>
          <a:stretch>
            <a:fillRect/>
          </a:stretch>
        </p:blipFill>
        <p:spPr>
          <a:xfrm>
            <a:off x="6549120" y="2005258"/>
            <a:ext cx="5431536" cy="2430612"/>
          </a:xfrm>
          <a:prstGeom prst="rect">
            <a:avLst/>
          </a:prstGeom>
        </p:spPr>
      </p:pic>
      <p:pic>
        <p:nvPicPr>
          <p:cNvPr id="5" name="Imagen 4">
            <a:extLst>
              <a:ext uri="{FF2B5EF4-FFF2-40B4-BE49-F238E27FC236}">
                <a16:creationId xmlns:a16="http://schemas.microsoft.com/office/drawing/2014/main" id="{EA5BDA92-4597-4FB2-A1FF-DD170BFA69C8}"/>
              </a:ext>
            </a:extLst>
          </p:cNvPr>
          <p:cNvPicPr>
            <a:picLocks noChangeAspect="1"/>
          </p:cNvPicPr>
          <p:nvPr/>
        </p:nvPicPr>
        <p:blipFill>
          <a:blip r:embed="rId4"/>
          <a:stretch>
            <a:fillRect/>
          </a:stretch>
        </p:blipFill>
        <p:spPr>
          <a:xfrm>
            <a:off x="558792" y="2005258"/>
            <a:ext cx="5431536" cy="2362717"/>
          </a:xfrm>
          <a:prstGeom prst="rect">
            <a:avLst/>
          </a:prstGeom>
        </p:spPr>
      </p:pic>
      <p:sp>
        <p:nvSpPr>
          <p:cNvPr id="16" name="CuadroTexto 15">
            <a:extLst>
              <a:ext uri="{FF2B5EF4-FFF2-40B4-BE49-F238E27FC236}">
                <a16:creationId xmlns:a16="http://schemas.microsoft.com/office/drawing/2014/main" id="{C5F77EAC-8E12-4A94-BD3A-1AC64130F3A7}"/>
              </a:ext>
            </a:extLst>
          </p:cNvPr>
          <p:cNvSpPr txBox="1"/>
          <p:nvPr/>
        </p:nvSpPr>
        <p:spPr>
          <a:xfrm>
            <a:off x="7047144" y="753242"/>
            <a:ext cx="3656899" cy="646331"/>
          </a:xfrm>
          <a:prstGeom prst="rect">
            <a:avLst/>
          </a:prstGeom>
          <a:noFill/>
        </p:spPr>
        <p:txBody>
          <a:bodyPr wrap="none" rtlCol="0">
            <a:spAutoFit/>
          </a:bodyPr>
          <a:lstStyle/>
          <a:p>
            <a:r>
              <a:rPr lang="en-US" sz="3600" dirty="0"/>
              <a:t>Branching Pipeline</a:t>
            </a:r>
            <a:endParaRPr lang="es-PA" sz="3600" dirty="0"/>
          </a:p>
        </p:txBody>
      </p:sp>
      <p:sp>
        <p:nvSpPr>
          <p:cNvPr id="18" name="CuadroTexto 17">
            <a:extLst>
              <a:ext uri="{FF2B5EF4-FFF2-40B4-BE49-F238E27FC236}">
                <a16:creationId xmlns:a16="http://schemas.microsoft.com/office/drawing/2014/main" id="{0AA70FF8-97D8-463C-9F73-E0630C31ABEB}"/>
              </a:ext>
            </a:extLst>
          </p:cNvPr>
          <p:cNvSpPr txBox="1"/>
          <p:nvPr/>
        </p:nvSpPr>
        <p:spPr>
          <a:xfrm>
            <a:off x="622800" y="4776716"/>
            <a:ext cx="4667534" cy="1200329"/>
          </a:xfrm>
          <a:prstGeom prst="rect">
            <a:avLst/>
          </a:prstGeom>
          <a:noFill/>
        </p:spPr>
        <p:txBody>
          <a:bodyPr wrap="square" rtlCol="0">
            <a:spAutoFit/>
          </a:bodyPr>
          <a:lstStyle/>
          <a:p>
            <a:r>
              <a:rPr lang="en-US" sz="1800" dirty="0"/>
              <a:t>una </a:t>
            </a:r>
            <a:r>
              <a:rPr lang="en-US" sz="1800" dirty="0" err="1"/>
              <a:t>Pcollection</a:t>
            </a:r>
            <a:r>
              <a:rPr lang="en-US" sz="1800" dirty="0"/>
              <a:t> de entrada y debe pasar por 3 </a:t>
            </a:r>
            <a:r>
              <a:rPr lang="en-US" sz="1800" dirty="0" err="1"/>
              <a:t>Ptransforuna</a:t>
            </a:r>
            <a:r>
              <a:rPr lang="en-US" sz="1800" dirty="0"/>
              <a:t> </a:t>
            </a:r>
            <a:r>
              <a:rPr lang="en-US" sz="1800" dirty="0" err="1"/>
              <a:t>Pcollection</a:t>
            </a:r>
            <a:r>
              <a:rPr lang="en-US" sz="1800" dirty="0"/>
              <a:t> de entrada y debe pasar por 3 </a:t>
            </a:r>
            <a:r>
              <a:rPr lang="en-US" sz="1800" dirty="0" err="1"/>
              <a:t>Ptransforms</a:t>
            </a:r>
            <a:r>
              <a:rPr lang="en-US" sz="1800" dirty="0"/>
              <a:t> para </a:t>
            </a:r>
            <a:r>
              <a:rPr lang="en-US" sz="1800" dirty="0" err="1"/>
              <a:t>obtener</a:t>
            </a:r>
            <a:r>
              <a:rPr lang="en-US" sz="1800" dirty="0"/>
              <a:t> una </a:t>
            </a:r>
            <a:r>
              <a:rPr lang="en-US" sz="1800" dirty="0" err="1"/>
              <a:t>Pcollection</a:t>
            </a:r>
            <a:r>
              <a:rPr lang="en-US" sz="1800" dirty="0"/>
              <a:t> de </a:t>
            </a:r>
            <a:r>
              <a:rPr lang="en-US" sz="1800" dirty="0" err="1"/>
              <a:t>salida</a:t>
            </a:r>
            <a:r>
              <a:rPr lang="en-US" sz="1800" dirty="0"/>
              <a:t> </a:t>
            </a:r>
            <a:r>
              <a:rPr lang="en-US" sz="1800" dirty="0" err="1"/>
              <a:t>llamada</a:t>
            </a:r>
            <a:r>
              <a:rPr lang="en-US" sz="1800" dirty="0"/>
              <a:t> </a:t>
            </a:r>
            <a:r>
              <a:rPr lang="en-US" sz="1800" dirty="0" err="1"/>
              <a:t>Pcollection_out</a:t>
            </a:r>
            <a:endParaRPr lang="es-PA" dirty="0"/>
          </a:p>
        </p:txBody>
      </p:sp>
      <p:sp>
        <p:nvSpPr>
          <p:cNvPr id="28" name="CuadroTexto 27">
            <a:extLst>
              <a:ext uri="{FF2B5EF4-FFF2-40B4-BE49-F238E27FC236}">
                <a16:creationId xmlns:a16="http://schemas.microsoft.com/office/drawing/2014/main" id="{14D96078-4FE6-4EEF-9A6F-D312870B2FA9}"/>
              </a:ext>
            </a:extLst>
          </p:cNvPr>
          <p:cNvSpPr txBox="1"/>
          <p:nvPr/>
        </p:nvSpPr>
        <p:spPr>
          <a:xfrm>
            <a:off x="6549120" y="4835402"/>
            <a:ext cx="4667534" cy="923330"/>
          </a:xfrm>
          <a:prstGeom prst="rect">
            <a:avLst/>
          </a:prstGeom>
          <a:noFill/>
        </p:spPr>
        <p:txBody>
          <a:bodyPr wrap="square" rtlCol="0">
            <a:spAutoFit/>
          </a:bodyPr>
          <a:lstStyle/>
          <a:p>
            <a:r>
              <a:rPr lang="en-US" dirty="0"/>
              <a:t>Branching </a:t>
            </a:r>
            <a:r>
              <a:rPr lang="en-US" dirty="0" err="1"/>
              <a:t>utiliza</a:t>
            </a:r>
            <a:r>
              <a:rPr lang="en-US" dirty="0"/>
              <a:t> dos </a:t>
            </a:r>
            <a:r>
              <a:rPr lang="en-US" dirty="0" err="1"/>
              <a:t>transformaciones</a:t>
            </a:r>
            <a:r>
              <a:rPr lang="en-US" dirty="0"/>
              <a:t> a una </a:t>
            </a:r>
            <a:r>
              <a:rPr lang="en-US" dirty="0" err="1"/>
              <a:t>Pcollection</a:t>
            </a:r>
            <a:r>
              <a:rPr lang="en-US" dirty="0"/>
              <a:t> y se </a:t>
            </a:r>
            <a:r>
              <a:rPr lang="en-US" dirty="0" err="1"/>
              <a:t>obtienen</a:t>
            </a:r>
            <a:r>
              <a:rPr lang="en-US" dirty="0"/>
              <a:t> dos </a:t>
            </a:r>
            <a:r>
              <a:rPr lang="en-US" dirty="0" err="1"/>
              <a:t>salidas</a:t>
            </a:r>
            <a:r>
              <a:rPr lang="en-US" dirty="0"/>
              <a:t> </a:t>
            </a:r>
            <a:r>
              <a:rPr lang="en-US" dirty="0" err="1"/>
              <a:t>diferentes</a:t>
            </a:r>
            <a:r>
              <a:rPr lang="en-US" dirty="0"/>
              <a:t> de la </a:t>
            </a:r>
            <a:r>
              <a:rPr lang="en-US" dirty="0" err="1"/>
              <a:t>misma</a:t>
            </a:r>
            <a:r>
              <a:rPr lang="en-US" dirty="0"/>
              <a:t> entrada</a:t>
            </a:r>
            <a:endParaRPr lang="es-PA" dirty="0"/>
          </a:p>
        </p:txBody>
      </p:sp>
    </p:spTree>
    <p:extLst>
      <p:ext uri="{BB962C8B-B14F-4D97-AF65-F5344CB8AC3E}">
        <p14:creationId xmlns:p14="http://schemas.microsoft.com/office/powerpoint/2010/main" val="1740172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ítulo 5">
            <a:extLst>
              <a:ext uri="{FF2B5EF4-FFF2-40B4-BE49-F238E27FC236}">
                <a16:creationId xmlns:a16="http://schemas.microsoft.com/office/drawing/2014/main" id="{1923CBBF-432B-4B7E-BAFD-FF831C9BE62A}"/>
              </a:ext>
            </a:extLst>
          </p:cNvPr>
          <p:cNvSpPr>
            <a:spLocks noGrp="1"/>
          </p:cNvSpPr>
          <p:nvPr>
            <p:ph type="title"/>
          </p:nvPr>
        </p:nvSpPr>
        <p:spPr>
          <a:xfrm>
            <a:off x="838199" y="978408"/>
            <a:ext cx="4056530" cy="1106424"/>
          </a:xfrm>
        </p:spPr>
        <p:txBody>
          <a:bodyPr vert="horz" lIns="91440" tIns="45720" rIns="91440" bIns="45720" rtlCol="0" anchor="ctr">
            <a:normAutofit/>
          </a:bodyPr>
          <a:lstStyle/>
          <a:p>
            <a:r>
              <a:rPr lang="en-US" sz="2800" dirty="0" err="1"/>
              <a:t>Ejemplo</a:t>
            </a:r>
            <a:r>
              <a:rPr lang="en-US" sz="2800" dirty="0"/>
              <a:t> de leer y </a:t>
            </a:r>
            <a:r>
              <a:rPr lang="en-US" sz="2800" dirty="0" err="1"/>
              <a:t>crear</a:t>
            </a:r>
            <a:r>
              <a:rPr lang="en-US" sz="2800" dirty="0"/>
              <a:t> </a:t>
            </a:r>
            <a:r>
              <a:rPr lang="en-US" sz="2800" dirty="0" err="1"/>
              <a:t>Pcollection</a:t>
            </a:r>
            <a:endParaRPr lang="en-US" sz="2800" dirty="0"/>
          </a:p>
        </p:txBody>
      </p:sp>
      <p:sp>
        <p:nvSpPr>
          <p:cNvPr id="25" name="Rectangle 2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Marcador de contenido 15" descr="Interfaz de usuario gráfica, Texto, Aplicación&#10;&#10;Descripción generada automáticamente con confianza media">
            <a:extLst>
              <a:ext uri="{FF2B5EF4-FFF2-40B4-BE49-F238E27FC236}">
                <a16:creationId xmlns:a16="http://schemas.microsoft.com/office/drawing/2014/main" id="{89ACD469-FED3-4F3D-BAB0-086A6DA906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962445"/>
            <a:ext cx="4056063" cy="2222160"/>
          </a:xfrm>
        </p:spPr>
      </p:pic>
      <p:pic>
        <p:nvPicPr>
          <p:cNvPr id="12" name="Marcador de contenido 11" descr="Interfaz de usuario gráfica, Texto, Aplicación, Correo electrónico&#10;&#10;Descripción generada automáticamente">
            <a:extLst>
              <a:ext uri="{FF2B5EF4-FFF2-40B4-BE49-F238E27FC236}">
                <a16:creationId xmlns:a16="http://schemas.microsoft.com/office/drawing/2014/main" id="{D610FC05-0B6A-46EC-9C29-F31605AEED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0576" y="515199"/>
            <a:ext cx="4759231" cy="2760353"/>
          </a:xfrm>
          <a:prstGeom prst="rect">
            <a:avLst/>
          </a:prstGeom>
        </p:spPr>
      </p:pic>
      <p:pic>
        <p:nvPicPr>
          <p:cNvPr id="14" name="Imagen 13" descr="Interfaz de usuario gráfica, Texto, Aplicación&#10;&#10;Descripción generada automáticamente">
            <a:extLst>
              <a:ext uri="{FF2B5EF4-FFF2-40B4-BE49-F238E27FC236}">
                <a16:creationId xmlns:a16="http://schemas.microsoft.com/office/drawing/2014/main" id="{5523F533-128A-428B-AADF-7B4E9BFFA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8357" y="3381581"/>
            <a:ext cx="5623668" cy="3205494"/>
          </a:xfrm>
          <a:prstGeom prst="rect">
            <a:avLst/>
          </a:prstGeom>
        </p:spPr>
      </p:pic>
    </p:spTree>
    <p:extLst>
      <p:ext uri="{BB962C8B-B14F-4D97-AF65-F5344CB8AC3E}">
        <p14:creationId xmlns:p14="http://schemas.microsoft.com/office/powerpoint/2010/main" val="1588112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13334F6-3018-422D-B266-A7EE8BB515E3}"/>
              </a:ext>
            </a:extLst>
          </p:cNvPr>
          <p:cNvSpPr>
            <a:spLocks noGrp="1"/>
          </p:cNvSpPr>
          <p:nvPr>
            <p:ph type="ctrTitle"/>
          </p:nvPr>
        </p:nvSpPr>
        <p:spPr>
          <a:xfrm>
            <a:off x="3045368" y="2043663"/>
            <a:ext cx="6105194" cy="2031055"/>
          </a:xfrm>
        </p:spPr>
        <p:txBody>
          <a:bodyPr>
            <a:normAutofit/>
          </a:bodyPr>
          <a:lstStyle/>
          <a:p>
            <a:r>
              <a:rPr lang="en-US" sz="3800" kern="1200">
                <a:solidFill>
                  <a:srgbClr val="FFFFFF"/>
                </a:solidFill>
                <a:latin typeface="+mj-lt"/>
                <a:ea typeface="+mj-ea"/>
                <a:cs typeface="+mj-cs"/>
              </a:rPr>
              <a:t>Aplicando Transformaciones(Ptransform)</a:t>
            </a:r>
            <a:endParaRPr lang="es-PA" sz="3800">
              <a:solidFill>
                <a:srgbClr val="FFFFFF"/>
              </a:solidFill>
            </a:endParaRPr>
          </a:p>
        </p:txBody>
      </p:sp>
    </p:spTree>
    <p:extLst>
      <p:ext uri="{BB962C8B-B14F-4D97-AF65-F5344CB8AC3E}">
        <p14:creationId xmlns:p14="http://schemas.microsoft.com/office/powerpoint/2010/main" val="110228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a:t>ParDo</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590719" y="2330505"/>
            <a:ext cx="5278066" cy="3979585"/>
          </a:xfrm>
        </p:spPr>
        <p:txBody>
          <a:bodyPr vert="horz" lIns="91440" tIns="45720" rIns="91440" bIns="45720" rtlCol="0" anchor="ctr">
            <a:normAutofit/>
          </a:bodyPr>
          <a:lstStyle/>
          <a:p>
            <a:pPr marL="228600" indent="-228600">
              <a:buFont typeface="Arial" panose="020B0604020202020204" pitchFamily="34" charset="0"/>
              <a:buChar char="•"/>
            </a:pPr>
            <a:r>
              <a:rPr lang="en-US" sz="1400"/>
              <a:t>Se usa para el procesamiento paralelo genérico y es Similar a la fase “Map” de un algoritmo de estilo Map/ Shuffle/ Reduce.</a:t>
            </a:r>
          </a:p>
          <a:p>
            <a:pPr marL="285750" indent="-228600">
              <a:buFont typeface="Arial" panose="020B0604020202020204" pitchFamily="34" charset="0"/>
              <a:buChar char="•"/>
            </a:pPr>
            <a:r>
              <a:rPr lang="en-US" sz="1400"/>
              <a:t>Al utilizar ParDo se sebe proporcionar la subclase llamada </a:t>
            </a:r>
            <a:r>
              <a:rPr lang="en-US" sz="1400" b="1"/>
              <a:t>DoFn  </a:t>
            </a:r>
            <a:r>
              <a:rPr lang="en-US" sz="1400"/>
              <a:t>y contiene la lógica de procesamiento que se aplican a las Pcollection. Esta subclse contiene un método  </a:t>
            </a:r>
            <a:r>
              <a:rPr lang="en-US" sz="1400" b="1"/>
              <a:t>process </a:t>
            </a:r>
            <a:r>
              <a:rPr lang="en-US" sz="1400"/>
              <a:t>contienen la lógica de procesamiento real</a:t>
            </a:r>
            <a:endParaRPr lang="en-US" sz="1400" b="1"/>
          </a:p>
          <a:p>
            <a:pPr marL="285750" indent="-228600">
              <a:buFont typeface="Arial" panose="020B0604020202020204" pitchFamily="34" charset="0"/>
              <a:buChar char="•"/>
            </a:pPr>
            <a:endParaRPr lang="en-US" sz="1400"/>
          </a:p>
          <a:p>
            <a:pPr marL="285750" indent="-228600">
              <a:buFont typeface="Arial" panose="020B0604020202020204" pitchFamily="34" charset="0"/>
              <a:buChar char="•"/>
            </a:pPr>
            <a:r>
              <a:rPr lang="en-US" sz="1400"/>
              <a:t>Se usa en las siguientes operaciones: </a:t>
            </a:r>
          </a:p>
          <a:p>
            <a:pPr marL="742950" lvl="1" indent="-228600">
              <a:buFont typeface="Arial" panose="020B0604020202020204" pitchFamily="34" charset="0"/>
              <a:buChar char="•"/>
            </a:pPr>
            <a:r>
              <a:rPr lang="en-US"/>
              <a:t>Filtrar un conjunto de datos</a:t>
            </a:r>
          </a:p>
          <a:p>
            <a:pPr marL="742950" lvl="1" indent="-228600">
              <a:buFont typeface="Arial" panose="020B0604020202020204" pitchFamily="34" charset="0"/>
              <a:buChar char="•"/>
            </a:pPr>
            <a:r>
              <a:rPr lang="en-US"/>
              <a:t>Formatear o convertir cada elemento en un conjunto de datos.</a:t>
            </a:r>
          </a:p>
          <a:p>
            <a:pPr marL="742950" lvl="1" indent="-228600">
              <a:buFont typeface="Arial" panose="020B0604020202020204" pitchFamily="34" charset="0"/>
              <a:buChar char="•"/>
            </a:pPr>
            <a:r>
              <a:rPr lang="en-US"/>
              <a:t>Extraer  partes de cada elemento en un conjunto de datos.</a:t>
            </a:r>
          </a:p>
          <a:p>
            <a:pPr marL="742950" lvl="1" indent="-228600">
              <a:buFont typeface="Arial" panose="020B0604020202020204" pitchFamily="34" charset="0"/>
              <a:buChar char="•"/>
            </a:pPr>
            <a:r>
              <a:rPr lang="en-US"/>
              <a:t>Realizar cálculos en cada elemento de un conjunto de datos.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B30B6CEA-6879-4076-86FB-1B5206E9602B}"/>
              </a:ext>
            </a:extLst>
          </p:cNvPr>
          <p:cNvPicPr>
            <a:picLocks noChangeAspect="1"/>
          </p:cNvPicPr>
          <p:nvPr/>
        </p:nvPicPr>
        <p:blipFill>
          <a:blip r:embed="rId3"/>
          <a:stretch>
            <a:fillRect/>
          </a:stretch>
        </p:blipFill>
        <p:spPr>
          <a:xfrm>
            <a:off x="7083423" y="1143177"/>
            <a:ext cx="4397433" cy="1396185"/>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Marcador de contenido 13" descr="Interfaz de usuario gráfica, Texto, Aplicación, Correo electrónico&#10;&#10;Descripción generada automáticamente">
            <a:extLst>
              <a:ext uri="{FF2B5EF4-FFF2-40B4-BE49-F238E27FC236}">
                <a16:creationId xmlns:a16="http://schemas.microsoft.com/office/drawing/2014/main" id="{E298A8DD-BC96-406D-B752-3748474250F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83423" y="4104641"/>
            <a:ext cx="4395569" cy="1725261"/>
          </a:xfrm>
          <a:prstGeom prst="rect">
            <a:avLst/>
          </a:prstGeom>
        </p:spPr>
      </p:pic>
    </p:spTree>
    <p:extLst>
      <p:ext uri="{BB962C8B-B14F-4D97-AF65-F5344CB8AC3E}">
        <p14:creationId xmlns:p14="http://schemas.microsoft.com/office/powerpoint/2010/main" val="10955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a:t>Entradas laterales</a:t>
            </a:r>
          </a:p>
        </p:txBody>
      </p:sp>
      <p:grpSp>
        <p:nvGrpSpPr>
          <p:cNvPr id="62" name="Group 6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3" name="Rectangle 6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590719" y="2330505"/>
            <a:ext cx="5278066" cy="3979585"/>
          </a:xfrm>
        </p:spPr>
        <p:txBody>
          <a:bodyPr vert="horz" lIns="91440" tIns="45720" rIns="91440" bIns="45720" rtlCol="0" anchor="ctr">
            <a:normAutofit/>
          </a:bodyPr>
          <a:lstStyle/>
          <a:p>
            <a:pPr marL="228600" indent="-228600">
              <a:buFont typeface="Arial" panose="020B0604020202020204" pitchFamily="34" charset="0"/>
              <a:buChar char="•"/>
            </a:pPr>
            <a:r>
              <a:rPr lang="en-US" sz="1700"/>
              <a:t>Es una entrada adicional a la que DoFn puede acceder cada vez que procesa un element en la entrda Pcollection.</a:t>
            </a:r>
          </a:p>
          <a:p>
            <a:pPr marL="228600" indent="-228600">
              <a:buFont typeface="Arial" panose="020B0604020202020204" pitchFamily="34" charset="0"/>
              <a:buChar char="•"/>
            </a:pPr>
            <a:r>
              <a:rPr lang="en-US" sz="1700"/>
              <a:t>Crea una vista de algunos datos que puedan leer desde dentro de ParDO  mientras se procesa cada element.</a:t>
            </a:r>
          </a:p>
          <a:p>
            <a:pPr marL="228600" indent="-228600">
              <a:buFont typeface="Arial" panose="020B0604020202020204" pitchFamily="34" charset="0"/>
              <a:buChar char="•"/>
            </a:pPr>
            <a:r>
              <a:rPr lang="en-US" sz="1700"/>
              <a:t>Son utiles si ParDo necesita inyectar datos adicionales al procesar cada elemento en la entrada Pcollection,  p</a:t>
            </a:r>
            <a:r>
              <a:rPr lang="en-US" sz="1700">
                <a:effectLst/>
              </a:rPr>
              <a:t>ero estos datos deben determinarse en el tiempo de ejecución y no integrarse como código. Estos valores podrían estar determinados por los datos de entrada o depender de una rama diferente de su canalización.</a:t>
            </a:r>
          </a:p>
        </p:txBody>
      </p:sp>
      <p:sp>
        <p:nvSpPr>
          <p:cNvPr id="68" name="Rectangle 6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097F6F3F-0617-4AC5-9D47-5F92E15267D5}"/>
              </a:ext>
            </a:extLst>
          </p:cNvPr>
          <p:cNvPicPr>
            <a:picLocks noChangeAspect="1"/>
          </p:cNvPicPr>
          <p:nvPr/>
        </p:nvPicPr>
        <p:blipFill>
          <a:blip r:embed="rId3"/>
          <a:stretch>
            <a:fillRect/>
          </a:stretch>
        </p:blipFill>
        <p:spPr>
          <a:xfrm>
            <a:off x="7049266" y="782148"/>
            <a:ext cx="4395569" cy="1868116"/>
          </a:xfrm>
          <a:prstGeom prst="rect">
            <a:avLst/>
          </a:prstGeom>
        </p:spPr>
      </p:pic>
      <p:pic>
        <p:nvPicPr>
          <p:cNvPr id="10" name="Imagen 9">
            <a:extLst>
              <a:ext uri="{FF2B5EF4-FFF2-40B4-BE49-F238E27FC236}">
                <a16:creationId xmlns:a16="http://schemas.microsoft.com/office/drawing/2014/main" id="{E1E85572-163F-4D23-B381-6DFD1F12E75C}"/>
              </a:ext>
            </a:extLst>
          </p:cNvPr>
          <p:cNvPicPr>
            <a:picLocks noChangeAspect="1"/>
          </p:cNvPicPr>
          <p:nvPr/>
        </p:nvPicPr>
        <p:blipFill>
          <a:blip r:embed="rId4"/>
          <a:stretch>
            <a:fillRect/>
          </a:stretch>
        </p:blipFill>
        <p:spPr>
          <a:xfrm>
            <a:off x="7037475" y="4024521"/>
            <a:ext cx="4657700" cy="1885502"/>
          </a:xfrm>
          <a:prstGeom prst="rect">
            <a:avLst/>
          </a:prstGeom>
        </p:spPr>
      </p:pic>
    </p:spTree>
    <p:extLst>
      <p:ext uri="{BB962C8B-B14F-4D97-AF65-F5344CB8AC3E}">
        <p14:creationId xmlns:p14="http://schemas.microsoft.com/office/powerpoint/2010/main" val="195689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GroupByKey</a:t>
            </a:r>
          </a:p>
        </p:txBody>
      </p:sp>
      <p:sp>
        <p:nvSpPr>
          <p:cNvPr id="50" name="Rectangle 4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645066" y="2031101"/>
            <a:ext cx="4282984" cy="3511943"/>
          </a:xfrm>
        </p:spPr>
        <p:txBody>
          <a:bodyPr vert="horz" lIns="91440" tIns="45720" rIns="91440" bIns="45720" rtlCol="0" anchor="ctr">
            <a:normAutofit/>
          </a:bodyPr>
          <a:lstStyle/>
          <a:p>
            <a:pPr marL="228600" indent="-228600">
              <a:buFont typeface="Arial" panose="020B0604020202020204" pitchFamily="34" charset="0"/>
              <a:buChar char="•"/>
            </a:pPr>
            <a:r>
              <a:rPr lang="en-US" sz="1800"/>
              <a:t>Es para procesar colecciones de pares/ Valor  y es una operación de reducción paralela, analoga a la fase Shuffle de un algoritmo de estilo Map/ Shuffle/ Reduce.</a:t>
            </a:r>
          </a:p>
          <a:p>
            <a:pPr marL="228600" indent="-228600">
              <a:buFont typeface="Arial" panose="020B0604020202020204" pitchFamily="34" charset="0"/>
              <a:buChar char="•"/>
            </a:pPr>
            <a:r>
              <a:rPr lang="en-US" sz="1800"/>
              <a:t>Representa un multimapa, donde la colección contiene varios pares que tiene la misma clave, pero valores diferentes.</a:t>
            </a:r>
          </a:p>
          <a:p>
            <a:pPr marL="228600" indent="-228600">
              <a:buFont typeface="Arial" panose="020B0604020202020204" pitchFamily="34" charset="0"/>
              <a:buChar char="•"/>
            </a:pPr>
            <a:r>
              <a:rPr lang="en-US" sz="1800"/>
              <a:t>Se usa para recopilar los valores asociados con claves única </a:t>
            </a:r>
          </a:p>
          <a:p>
            <a:pPr marL="57150" indent="-228600">
              <a:buFont typeface="Arial" panose="020B0604020202020204" pitchFamily="34" charset="0"/>
              <a:buChar char="•"/>
            </a:pPr>
            <a:endParaRPr lang="en-US" sz="1800"/>
          </a:p>
        </p:txBody>
      </p:sp>
      <p:sp>
        <p:nvSpPr>
          <p:cNvPr id="52" name="Rectangle 5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Marcador de contenido 13" descr="Texto&#10;&#10;Descripción generada automáticamente">
            <a:extLst>
              <a:ext uri="{FF2B5EF4-FFF2-40B4-BE49-F238E27FC236}">
                <a16:creationId xmlns:a16="http://schemas.microsoft.com/office/drawing/2014/main" id="{E298A8DD-BC96-406D-B752-3748474250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5987738" y="2032191"/>
            <a:ext cx="5628018" cy="2560747"/>
          </a:xfrm>
          <a:prstGeom prst="rect">
            <a:avLst/>
          </a:prstGeom>
        </p:spPr>
      </p:pic>
    </p:spTree>
    <p:extLst>
      <p:ext uri="{BB962C8B-B14F-4D97-AF65-F5344CB8AC3E}">
        <p14:creationId xmlns:p14="http://schemas.microsoft.com/office/powerpoint/2010/main" val="221565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CoGroupByKey</a:t>
            </a:r>
          </a:p>
        </p:txBody>
      </p:sp>
      <p:sp>
        <p:nvSpPr>
          <p:cNvPr id="52" name="Rectangle 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Diagrama&#10;&#10;Descripción generada automáticamente">
            <a:extLst>
              <a:ext uri="{FF2B5EF4-FFF2-40B4-BE49-F238E27FC236}">
                <a16:creationId xmlns:a16="http://schemas.microsoft.com/office/drawing/2014/main" id="{12730CF6-0368-49AF-9EF4-D8DA4D6DAB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244" y="1997016"/>
            <a:ext cx="5628018" cy="2631097"/>
          </a:xfrm>
          <a:prstGeom prst="rect">
            <a:avLst/>
          </a:prstGeom>
        </p:spPr>
      </p:pic>
      <p:sp>
        <p:nvSpPr>
          <p:cNvPr id="56" name="Rectangle 5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7239012" y="2031101"/>
            <a:ext cx="4282984" cy="3511943"/>
          </a:xfrm>
        </p:spPr>
        <p:txBody>
          <a:bodyPr vert="horz" lIns="91440" tIns="45720" rIns="91440" bIns="45720" rtlCol="0" anchor="ctr">
            <a:normAutofit/>
          </a:bodyPr>
          <a:lstStyle/>
          <a:p>
            <a:pPr marL="228600" indent="-228600">
              <a:buFont typeface="Arial" panose="020B0604020202020204" pitchFamily="34" charset="0"/>
              <a:buChar char="•"/>
            </a:pPr>
            <a:r>
              <a:rPr lang="en-US" sz="1800"/>
              <a:t>Realiza una union relacional de dos o más claves / valores de Pcollection que tienen el mismo tipo de clave.</a:t>
            </a:r>
          </a:p>
          <a:p>
            <a:pPr marL="228600" indent="-228600">
              <a:buFont typeface="Arial" panose="020B0604020202020204" pitchFamily="34" charset="0"/>
              <a:buChar char="•"/>
            </a:pPr>
            <a:r>
              <a:rPr lang="en-US" sz="1800"/>
              <a:t>Se usa para varios conjunto de datos que brindan información que tengan relación.</a:t>
            </a:r>
          </a:p>
        </p:txBody>
      </p:sp>
      <p:sp>
        <p:nvSpPr>
          <p:cNvPr id="58" name="Rectangle 5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99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58">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a:t>Combine</a:t>
            </a:r>
          </a:p>
        </p:txBody>
      </p:sp>
      <p:grpSp>
        <p:nvGrpSpPr>
          <p:cNvPr id="73" name="Group 6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2" name="Rectangle 6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6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590719" y="2330505"/>
            <a:ext cx="5278066" cy="3979585"/>
          </a:xfrm>
        </p:spPr>
        <p:txBody>
          <a:bodyPr vert="horz" lIns="91440" tIns="45720" rIns="91440" bIns="45720" rtlCol="0" anchor="ctr">
            <a:normAutofit fontScale="92500" lnSpcReduction="20000"/>
          </a:bodyPr>
          <a:lstStyle/>
          <a:p>
            <a:pPr marL="228600" indent="-228600">
              <a:buFont typeface="Arial" panose="020B0604020202020204" pitchFamily="34" charset="0"/>
              <a:buChar char="•"/>
            </a:pPr>
            <a:r>
              <a:rPr lang="es-ES" dirty="0"/>
              <a:t>Combina colecciones de elementos o valores en sus datos.</a:t>
            </a:r>
          </a:p>
          <a:p>
            <a:pPr marL="228600" indent="-228600">
              <a:buFont typeface="Arial" panose="020B0604020202020204" pitchFamily="34" charset="0"/>
              <a:buChar char="•"/>
            </a:pPr>
            <a:r>
              <a:rPr lang="es-ES" dirty="0"/>
              <a:t>Tienen variante que funcionan en </a:t>
            </a:r>
            <a:r>
              <a:rPr lang="es-ES" dirty="0" err="1"/>
              <a:t>PCollections</a:t>
            </a:r>
            <a:r>
              <a:rPr lang="es-ES" dirty="0"/>
              <a:t> completos y algunos que combinan los valores de cada clave en </a:t>
            </a:r>
            <a:r>
              <a:rPr lang="es-ES" dirty="0" err="1"/>
              <a:t>PCollection</a:t>
            </a:r>
            <a:r>
              <a:rPr lang="es-ES" dirty="0"/>
              <a:t> de pares clave/ valor.</a:t>
            </a:r>
          </a:p>
          <a:p>
            <a:pPr marL="228600" indent="-228600">
              <a:buFont typeface="Arial" panose="020B0604020202020204" pitchFamily="34" charset="0"/>
              <a:buChar char="•"/>
            </a:pPr>
            <a:r>
              <a:rPr lang="es-ES" dirty="0"/>
              <a:t>Se puede llamar la función varias veces para realizar una combinación parcial en un subconjunto de la colección de valores.</a:t>
            </a:r>
          </a:p>
          <a:p>
            <a:pPr marL="228600" indent="-228600">
              <a:buFont typeface="Arial" panose="020B0604020202020204" pitchFamily="34" charset="0"/>
              <a:buChar char="•"/>
            </a:pPr>
            <a:r>
              <a:rPr lang="es-ES" dirty="0"/>
              <a:t>Usa operaciones de combinación numérica comunes o simple como suma, min y </a:t>
            </a:r>
            <a:r>
              <a:rPr lang="es-ES" dirty="0" err="1"/>
              <a:t>max</a:t>
            </a:r>
            <a:r>
              <a:rPr lang="es-ES" dirty="0"/>
              <a:t>.</a:t>
            </a:r>
          </a:p>
          <a:p>
            <a:pPr marL="228600" indent="-228600">
              <a:buFont typeface="Arial" panose="020B0604020202020204" pitchFamily="34" charset="0"/>
              <a:buChar char="•"/>
            </a:pPr>
            <a:r>
              <a:rPr lang="es-ES" dirty="0">
                <a:effectLst/>
              </a:rPr>
              <a:t>ser conmutativa y asociativa ya que no la invocan siempre una vez en todos los valores de una clave dada.</a:t>
            </a:r>
            <a:endParaRPr lang="es-ES" dirty="0"/>
          </a:p>
          <a:p>
            <a:pPr marL="228600" indent="-228600">
              <a:buFont typeface="Arial" panose="020B0604020202020204" pitchFamily="34" charset="0"/>
              <a:buChar char="•"/>
            </a:pPr>
            <a:r>
              <a:rPr lang="es-ES" dirty="0"/>
              <a:t>Las operaciones más complejas pueden requerir una subclase llamada </a:t>
            </a:r>
            <a:r>
              <a:rPr lang="es-ES" b="1" dirty="0" err="1"/>
              <a:t>CombineFn</a:t>
            </a:r>
            <a:r>
              <a:rPr lang="es-ES" b="1" dirty="0"/>
              <a:t> </a:t>
            </a:r>
            <a:r>
              <a:rPr lang="es-ES" dirty="0"/>
              <a:t>que tengan un tipo de acumulación distinto del tipo de entrada/salida.</a:t>
            </a:r>
          </a:p>
          <a:p>
            <a:pPr marL="228600" indent="-228600">
              <a:buFont typeface="Arial" panose="020B0604020202020204" pitchFamily="34" charset="0"/>
              <a:buChar char="•"/>
            </a:pPr>
            <a:r>
              <a:rPr lang="es-ES" dirty="0"/>
              <a:t>Cuando se crea una subclase </a:t>
            </a:r>
            <a:r>
              <a:rPr lang="es-ES" b="1" dirty="0" err="1"/>
              <a:t>CombineFn</a:t>
            </a:r>
            <a:r>
              <a:rPr lang="es-ES" dirty="0"/>
              <a:t>, debe proporcionar cuatro operaciones anulando los métodos correspondientes: crear acumulador, agregar entrada, </a:t>
            </a:r>
            <a:r>
              <a:rPr lang="es-ES" dirty="0" err="1"/>
              <a:t>merge</a:t>
            </a:r>
            <a:r>
              <a:rPr lang="es-ES" dirty="0"/>
              <a:t> </a:t>
            </a:r>
            <a:r>
              <a:rPr lang="es-ES" dirty="0" err="1"/>
              <a:t>accumulators</a:t>
            </a:r>
            <a:r>
              <a:rPr lang="es-ES" dirty="0"/>
              <a:t>, extraer salida</a:t>
            </a:r>
          </a:p>
        </p:txBody>
      </p:sp>
      <p:sp>
        <p:nvSpPr>
          <p:cNvPr id="76" name="Rectangle 6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nterfaz de usuario gráfica, Texto, Aplicación, Correo electrónico&#10;&#10;Descripción generada automáticamente">
            <a:extLst>
              <a:ext uri="{FF2B5EF4-FFF2-40B4-BE49-F238E27FC236}">
                <a16:creationId xmlns:a16="http://schemas.microsoft.com/office/drawing/2014/main" id="{9B7F2E0D-9DBC-427E-ACCD-3567BFC3020B}"/>
              </a:ext>
            </a:extLst>
          </p:cNvPr>
          <p:cNvPicPr>
            <a:picLocks noChangeAspect="1"/>
          </p:cNvPicPr>
          <p:nvPr/>
        </p:nvPicPr>
        <p:blipFill>
          <a:blip r:embed="rId3"/>
          <a:stretch>
            <a:fillRect/>
          </a:stretch>
        </p:blipFill>
        <p:spPr>
          <a:xfrm>
            <a:off x="7083423" y="840854"/>
            <a:ext cx="4397433" cy="2000831"/>
          </a:xfrm>
          <a:prstGeom prst="rect">
            <a:avLst/>
          </a:prstGeom>
        </p:spPr>
      </p:pic>
      <p:sp>
        <p:nvSpPr>
          <p:cNvPr id="71" name="Rectangle 7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descr="Interfaz de usuario gráfica, Texto&#10;&#10;Descripción generada automáticamente">
            <a:extLst>
              <a:ext uri="{FF2B5EF4-FFF2-40B4-BE49-F238E27FC236}">
                <a16:creationId xmlns:a16="http://schemas.microsoft.com/office/drawing/2014/main" id="{C07A2B0F-BB66-4641-8AC2-43E35DF719F9}"/>
              </a:ext>
            </a:extLst>
          </p:cNvPr>
          <p:cNvPicPr>
            <a:picLocks noChangeAspect="1"/>
          </p:cNvPicPr>
          <p:nvPr/>
        </p:nvPicPr>
        <p:blipFill>
          <a:blip r:embed="rId4"/>
          <a:stretch>
            <a:fillRect/>
          </a:stretch>
        </p:blipFill>
        <p:spPr>
          <a:xfrm>
            <a:off x="7216653" y="3707894"/>
            <a:ext cx="4129109" cy="2518756"/>
          </a:xfrm>
          <a:prstGeom prst="rect">
            <a:avLst/>
          </a:prstGeom>
        </p:spPr>
      </p:pic>
    </p:spTree>
    <p:extLst>
      <p:ext uri="{BB962C8B-B14F-4D97-AF65-F5344CB8AC3E}">
        <p14:creationId xmlns:p14="http://schemas.microsoft.com/office/powerpoint/2010/main" val="557249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Shape 2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ítulo 2">
            <a:extLst>
              <a:ext uri="{FF2B5EF4-FFF2-40B4-BE49-F238E27FC236}">
                <a16:creationId xmlns:a16="http://schemas.microsoft.com/office/drawing/2014/main" id="{DD3418C6-844D-489A-B316-C026205A99EB}"/>
              </a:ext>
            </a:extLst>
          </p:cNvPr>
          <p:cNvSpPr>
            <a:spLocks noGrp="1"/>
          </p:cNvSpPr>
          <p:nvPr>
            <p:ph type="title"/>
          </p:nvPr>
        </p:nvSpPr>
        <p:spPr>
          <a:xfrm>
            <a:off x="934872" y="982272"/>
            <a:ext cx="3388419" cy="4560970"/>
          </a:xfrm>
        </p:spPr>
        <p:txBody>
          <a:bodyPr vert="horz" lIns="91440" tIns="45720" rIns="91440" bIns="45720" rtlCol="0" anchor="ctr">
            <a:normAutofit/>
          </a:bodyPr>
          <a:lstStyle/>
          <a:p>
            <a:r>
              <a:rPr lang="es-PA" sz="4000" kern="1200" dirty="0">
                <a:ln w="0"/>
                <a:solidFill>
                  <a:srgbClr val="FFFFFF"/>
                </a:solidFill>
                <a:effectLst>
                  <a:outerShdw blurRad="38100" dist="19050" dir="2700000" algn="tl" rotWithShape="0">
                    <a:schemeClr val="dk1">
                      <a:alpha val="40000"/>
                    </a:schemeClr>
                  </a:outerShdw>
                </a:effectLst>
                <a:latin typeface="+mj-lt"/>
                <a:ea typeface="+mj-ea"/>
                <a:cs typeface="+mj-cs"/>
              </a:rPr>
              <a:t>Contenido</a:t>
            </a:r>
            <a:r>
              <a:rPr lang="en-US" sz="4000" kern="1200" dirty="0">
                <a:ln w="0"/>
                <a:solidFill>
                  <a:srgbClr val="FFFFFF"/>
                </a:solidFill>
                <a:effectLst>
                  <a:outerShdw blurRad="38100" dist="19050" dir="2700000" algn="tl" rotWithShape="0">
                    <a:schemeClr val="dk1">
                      <a:alpha val="40000"/>
                    </a:schemeClr>
                  </a:outerShdw>
                </a:effectLst>
                <a:latin typeface="+mj-lt"/>
                <a:ea typeface="+mj-ea"/>
                <a:cs typeface="+mj-cs"/>
              </a:rPr>
              <a:t> </a:t>
            </a:r>
          </a:p>
        </p:txBody>
      </p:sp>
      <p:sp>
        <p:nvSpPr>
          <p:cNvPr id="35"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Marcador de texto 4">
            <a:extLst>
              <a:ext uri="{FF2B5EF4-FFF2-40B4-BE49-F238E27FC236}">
                <a16:creationId xmlns:a16="http://schemas.microsoft.com/office/drawing/2014/main" id="{8637E6D5-8DB1-4746-BD95-133B9FAD9464}"/>
              </a:ext>
            </a:extLst>
          </p:cNvPr>
          <p:cNvSpPr>
            <a:spLocks noGrp="1"/>
          </p:cNvSpPr>
          <p:nvPr>
            <p:ph type="body" sz="half" idx="2"/>
          </p:nvPr>
        </p:nvSpPr>
        <p:spPr>
          <a:xfrm>
            <a:off x="5221862" y="1719618"/>
            <a:ext cx="5948831" cy="4334629"/>
          </a:xfrm>
        </p:spPr>
        <p:txBody>
          <a:bodyPr vert="horz" lIns="91440" tIns="45720" rIns="91440" bIns="45720" rtlCol="0" anchor="ctr">
            <a:normAutofit/>
          </a:bodyPr>
          <a:lstStyle/>
          <a:p>
            <a:pPr marL="342900" lvl="0" indent="-228600">
              <a:buFont typeface="Arial" panose="020B0604020202020204" pitchFamily="34" charset="0"/>
              <a:buChar char="•"/>
            </a:pPr>
            <a:r>
              <a:rPr lang="es-PA" sz="2400" dirty="0">
                <a:solidFill>
                  <a:srgbClr val="FEFFFF"/>
                </a:solidFill>
              </a:rPr>
              <a:t>Introducción</a:t>
            </a:r>
            <a:r>
              <a:rPr lang="en-US" sz="2400" dirty="0">
                <a:solidFill>
                  <a:srgbClr val="FEFFFF"/>
                </a:solidFill>
              </a:rPr>
              <a:t> a Cloud Dataflow</a:t>
            </a:r>
          </a:p>
          <a:p>
            <a:pPr marL="342900" lvl="0" indent="-228600">
              <a:buFont typeface="Arial" panose="020B0604020202020204" pitchFamily="34" charset="0"/>
              <a:buChar char="•"/>
            </a:pPr>
            <a:r>
              <a:rPr lang="en-US" sz="2400" dirty="0">
                <a:solidFill>
                  <a:srgbClr val="FEFFFF"/>
                </a:solidFill>
              </a:rPr>
              <a:t>Dataflow Pipelines</a:t>
            </a:r>
          </a:p>
          <a:p>
            <a:pPr marL="342900" lvl="0" indent="-228600">
              <a:buFont typeface="Arial" panose="020B0604020202020204" pitchFamily="34" charset="0"/>
              <a:buChar char="•"/>
            </a:pPr>
            <a:r>
              <a:rPr lang="es-ES" sz="2400" dirty="0">
                <a:solidFill>
                  <a:srgbClr val="FEFFFF"/>
                </a:solidFill>
              </a:rPr>
              <a:t>Plantillas</a:t>
            </a:r>
            <a:r>
              <a:rPr lang="en-US" sz="2400" dirty="0">
                <a:solidFill>
                  <a:srgbClr val="FEFFFF"/>
                </a:solidFill>
              </a:rPr>
              <a:t> de Dataflow</a:t>
            </a:r>
          </a:p>
          <a:p>
            <a:pPr marL="342900" lvl="0" indent="-228600">
              <a:buFont typeface="Arial" panose="020B0604020202020204" pitchFamily="34" charset="0"/>
              <a:buChar char="•"/>
            </a:pPr>
            <a:r>
              <a:rPr lang="en-US" sz="2400" dirty="0">
                <a:solidFill>
                  <a:srgbClr val="FEFFFF"/>
                </a:solidFill>
              </a:rPr>
              <a:t>Dataflow SQL </a:t>
            </a:r>
          </a:p>
          <a:p>
            <a:pPr marL="342900" lvl="0" indent="-228600">
              <a:buFont typeface="Arial" panose="020B0604020202020204" pitchFamily="34" charset="0"/>
              <a:buChar char="•"/>
            </a:pPr>
            <a:r>
              <a:rPr lang="es-ES" sz="2400" dirty="0">
                <a:solidFill>
                  <a:srgbClr val="FEFFFF"/>
                </a:solidFill>
              </a:rPr>
              <a:t>Funciones</a:t>
            </a:r>
            <a:r>
              <a:rPr lang="en-US" sz="2400" dirty="0">
                <a:solidFill>
                  <a:srgbClr val="FEFFFF"/>
                </a:solidFill>
              </a:rPr>
              <a:t> para Streaming de Dataflow</a:t>
            </a:r>
          </a:p>
        </p:txBody>
      </p:sp>
    </p:spTree>
    <p:extLst>
      <p:ext uri="{BB962C8B-B14F-4D97-AF65-F5344CB8AC3E}">
        <p14:creationId xmlns:p14="http://schemas.microsoft.com/office/powerpoint/2010/main" val="1318192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E960E353-E4CB-4F18-9F82-F59CAE95B5A0}"/>
              </a:ext>
            </a:extLst>
          </p:cNvPr>
          <p:cNvSpPr>
            <a:spLocks noGrp="1"/>
          </p:cNvSpPr>
          <p:nvPr>
            <p:ph type="title"/>
          </p:nvPr>
        </p:nvSpPr>
        <p:spPr>
          <a:xfrm>
            <a:off x="517889" y="4883544"/>
            <a:ext cx="3876086" cy="1556907"/>
          </a:xfrm>
        </p:spPr>
        <p:txBody>
          <a:bodyPr vert="horz" lIns="91440" tIns="45720" rIns="91440" bIns="45720" rtlCol="0" anchor="ctr">
            <a:normAutofit/>
          </a:bodyPr>
          <a:lstStyle/>
          <a:p>
            <a:pPr algn="ctr"/>
            <a:r>
              <a:rPr lang="en-US" sz="4800" kern="1200" dirty="0" err="1">
                <a:solidFill>
                  <a:schemeClr val="tx1"/>
                </a:solidFill>
                <a:latin typeface="+mj-lt"/>
                <a:ea typeface="+mj-ea"/>
                <a:cs typeface="+mj-cs"/>
              </a:rPr>
              <a:t>Comparación</a:t>
            </a:r>
            <a:r>
              <a:rPr lang="en-US" sz="4800" kern="1200" dirty="0">
                <a:solidFill>
                  <a:schemeClr val="tx1"/>
                </a:solidFill>
                <a:latin typeface="+mj-lt"/>
                <a:ea typeface="+mj-ea"/>
                <a:cs typeface="+mj-cs"/>
              </a:rPr>
              <a:t> </a:t>
            </a:r>
          </a:p>
        </p:txBody>
      </p:sp>
      <p:sp>
        <p:nvSpPr>
          <p:cNvPr id="30" name="Rectangle 2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Marcador de contenido 9" descr="Escala de tiempo&#10;&#10;Descripción generada automáticamente con confianza baja">
            <a:extLst>
              <a:ext uri="{FF2B5EF4-FFF2-40B4-BE49-F238E27FC236}">
                <a16:creationId xmlns:a16="http://schemas.microsoft.com/office/drawing/2014/main" id="{F88C1C58-D757-474C-BF78-47746FE1D2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9274" y="364142"/>
            <a:ext cx="9209506" cy="3867993"/>
          </a:xfrm>
          <a:prstGeom prst="rect">
            <a:avLst/>
          </a:prstGeom>
        </p:spPr>
      </p:pic>
      <p:sp>
        <p:nvSpPr>
          <p:cNvPr id="34" name="Rectangle 3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rcador de texto 7">
            <a:extLst>
              <a:ext uri="{FF2B5EF4-FFF2-40B4-BE49-F238E27FC236}">
                <a16:creationId xmlns:a16="http://schemas.microsoft.com/office/drawing/2014/main" id="{2C70397D-382F-4B32-BFDD-BC913DAE010B}"/>
              </a:ext>
            </a:extLst>
          </p:cNvPr>
          <p:cNvSpPr>
            <a:spLocks noGrp="1"/>
          </p:cNvSpPr>
          <p:nvPr>
            <p:ph type="body" sz="half" idx="2"/>
          </p:nvPr>
        </p:nvSpPr>
        <p:spPr>
          <a:xfrm>
            <a:off x="5162719" y="4883544"/>
            <a:ext cx="6586915" cy="1556907"/>
          </a:xfrm>
        </p:spPr>
        <p:txBody>
          <a:bodyPr vert="horz" lIns="91440" tIns="45720" rIns="91440" bIns="45720" rtlCol="0" anchor="ctr">
            <a:normAutofit/>
          </a:bodyPr>
          <a:lstStyle/>
          <a:p>
            <a:pPr indent="-228600">
              <a:buFont typeface="Arial" panose="020B0604020202020204" pitchFamily="34" charset="0"/>
              <a:buChar char="•"/>
            </a:pPr>
            <a:r>
              <a:rPr lang="es-ES" sz="1800" dirty="0">
                <a:effectLst/>
              </a:rPr>
              <a:t>Combine es una orden más rápida que </a:t>
            </a:r>
            <a:r>
              <a:rPr lang="es-ES" sz="1800" dirty="0" err="1">
                <a:effectLst/>
              </a:rPr>
              <a:t>GroupByKey</a:t>
            </a:r>
            <a:r>
              <a:rPr lang="es-ES" sz="1800" dirty="0">
                <a:effectLst/>
              </a:rPr>
              <a:t> porque Cloud </a:t>
            </a:r>
            <a:r>
              <a:rPr lang="es-ES" sz="1800" dirty="0" err="1">
                <a:effectLst/>
              </a:rPr>
              <a:t>Dataflow</a:t>
            </a:r>
            <a:r>
              <a:rPr lang="es-ES" sz="1800" dirty="0">
                <a:effectLst/>
              </a:rPr>
              <a:t> sabe cómo paralelizar un paso de combinación.</a:t>
            </a:r>
          </a:p>
          <a:p>
            <a:pPr marL="0" marR="0" indent="-228600">
              <a:spcBef>
                <a:spcPts val="0"/>
              </a:spcBef>
              <a:spcAft>
                <a:spcPts val="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251132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kern="1200">
                <a:solidFill>
                  <a:schemeClr val="tx1"/>
                </a:solidFill>
                <a:latin typeface="+mj-lt"/>
                <a:ea typeface="+mj-ea"/>
                <a:cs typeface="+mj-cs"/>
              </a:rPr>
              <a:t>Flatten</a:t>
            </a:r>
          </a:p>
        </p:txBody>
      </p:sp>
      <p:sp>
        <p:nvSpPr>
          <p:cNvPr id="49" name="Rectangle 4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FFE846-40C8-426B-9046-450B168CEEED}"/>
              </a:ext>
            </a:extLst>
          </p:cNvPr>
          <p:cNvPicPr>
            <a:picLocks noChangeAspect="1"/>
          </p:cNvPicPr>
          <p:nvPr/>
        </p:nvPicPr>
        <p:blipFill>
          <a:blip r:embed="rId3"/>
          <a:stretch>
            <a:fillRect/>
          </a:stretch>
        </p:blipFill>
        <p:spPr>
          <a:xfrm>
            <a:off x="2217131" y="364142"/>
            <a:ext cx="7853792" cy="3867993"/>
          </a:xfrm>
          <a:prstGeom prst="rect">
            <a:avLst/>
          </a:prstGeom>
        </p:spPr>
      </p:pic>
      <p:sp>
        <p:nvSpPr>
          <p:cNvPr id="53" name="Rectangle 5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5162719" y="4883544"/>
            <a:ext cx="6586915" cy="1556907"/>
          </a:xfrm>
        </p:spPr>
        <p:txBody>
          <a:bodyPr vert="horz" lIns="91440" tIns="45720" rIns="91440" bIns="45720" rtlCol="0" anchor="ctr">
            <a:normAutofit/>
          </a:bodyPr>
          <a:lstStyle/>
          <a:p>
            <a:pPr marL="228600" indent="-228600">
              <a:buFont typeface="Arial" panose="020B0604020202020204" pitchFamily="34" charset="0"/>
              <a:buChar char="•"/>
            </a:pPr>
            <a:r>
              <a:rPr lang="es-ES" sz="1800" dirty="0"/>
              <a:t>Es una transformación de Beam para Pcollection que almacena el mismo tipo de datos y fusiona varios Pcollection en una única </a:t>
            </a:r>
            <a:r>
              <a:rPr lang="es-ES" sz="1800" dirty="0" err="1"/>
              <a:t>logica</a:t>
            </a:r>
            <a:r>
              <a:rPr lang="es-ES" sz="1800" dirty="0"/>
              <a:t> Pcollection.</a:t>
            </a:r>
          </a:p>
          <a:p>
            <a:pPr marL="228600" indent="-228600">
              <a:buFont typeface="Arial" panose="020B0604020202020204" pitchFamily="34" charset="0"/>
              <a:buChar char="•"/>
            </a:pPr>
            <a:r>
              <a:rPr lang="es-ES" sz="1800" dirty="0"/>
              <a:t>Su función es muy parecida a UNION de SQL </a:t>
            </a:r>
          </a:p>
        </p:txBody>
      </p:sp>
    </p:spTree>
    <p:extLst>
      <p:ext uri="{BB962C8B-B14F-4D97-AF65-F5344CB8AC3E}">
        <p14:creationId xmlns:p14="http://schemas.microsoft.com/office/powerpoint/2010/main" val="3001748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E442999C-2221-4BF5-901D-46B474D9866A}"/>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Partition</a:t>
            </a:r>
          </a:p>
        </p:txBody>
      </p:sp>
      <p:sp>
        <p:nvSpPr>
          <p:cNvPr id="49" name="Rectangle 4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7BAA0457-1FF0-4E14-9639-510C9049B9B3}"/>
              </a:ext>
            </a:extLst>
          </p:cNvPr>
          <p:cNvSpPr>
            <a:spLocks noGrp="1"/>
          </p:cNvSpPr>
          <p:nvPr>
            <p:ph type="body" sz="half" idx="2"/>
          </p:nvPr>
        </p:nvSpPr>
        <p:spPr>
          <a:xfrm>
            <a:off x="645066" y="2031101"/>
            <a:ext cx="4282984" cy="3511943"/>
          </a:xfrm>
        </p:spPr>
        <p:txBody>
          <a:bodyPr vert="horz" lIns="91440" tIns="45720" rIns="91440" bIns="45720" rtlCol="0" anchor="ctr">
            <a:normAutofit/>
          </a:bodyPr>
          <a:lstStyle/>
          <a:p>
            <a:pPr marL="285750" indent="-228600">
              <a:buFont typeface="Arial" panose="020B0604020202020204" pitchFamily="34" charset="0"/>
              <a:buChar char="•"/>
            </a:pPr>
            <a:r>
              <a:rPr lang="en-US" sz="1800"/>
              <a:t>Es una transformación de Beam para Pcollection que alamcena el mimso tipo de datos. </a:t>
            </a:r>
          </a:p>
          <a:p>
            <a:pPr marL="285750" indent="-228600">
              <a:buFont typeface="Arial" panose="020B0604020202020204" pitchFamily="34" charset="0"/>
              <a:buChar char="•"/>
            </a:pPr>
            <a:r>
              <a:rPr lang="en-US" sz="1800"/>
              <a:t>Partition divide una Pcollection en un número fijo de colecciones más pequeñas.</a:t>
            </a:r>
          </a:p>
          <a:p>
            <a:pPr marL="285750" indent="-228600">
              <a:buFont typeface="Arial" panose="020B0604020202020204" pitchFamily="34" charset="0"/>
              <a:buChar char="•"/>
            </a:pPr>
            <a:r>
              <a:rPr lang="en-US" sz="1800"/>
              <a:t>El número de particiones debe determinarse en el momento de la construcción del gráfico.</a:t>
            </a:r>
          </a:p>
        </p:txBody>
      </p:sp>
      <p:sp>
        <p:nvSpPr>
          <p:cNvPr id="51" name="Rectangle 5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E4691619-29D6-4781-9904-EAC2B82D9BCC}"/>
              </a:ext>
            </a:extLst>
          </p:cNvPr>
          <p:cNvPicPr>
            <a:picLocks noChangeAspect="1"/>
          </p:cNvPicPr>
          <p:nvPr/>
        </p:nvPicPr>
        <p:blipFill>
          <a:blip r:embed="rId3"/>
          <a:stretch>
            <a:fillRect/>
          </a:stretch>
        </p:blipFill>
        <p:spPr>
          <a:xfrm>
            <a:off x="5987738" y="1947771"/>
            <a:ext cx="5628018" cy="2729588"/>
          </a:xfrm>
          <a:prstGeom prst="rect">
            <a:avLst/>
          </a:prstGeom>
        </p:spPr>
      </p:pic>
    </p:spTree>
    <p:extLst>
      <p:ext uri="{BB962C8B-B14F-4D97-AF65-F5344CB8AC3E}">
        <p14:creationId xmlns:p14="http://schemas.microsoft.com/office/powerpoint/2010/main" val="64610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6931736-AEB2-4096-9BF9-293C2F6F0FF9}"/>
              </a:ext>
            </a:extLst>
          </p:cNvPr>
          <p:cNvSpPr>
            <a:spLocks noGrp="1"/>
          </p:cNvSpPr>
          <p:nvPr>
            <p:ph type="title"/>
          </p:nvPr>
        </p:nvSpPr>
        <p:spPr>
          <a:xfrm>
            <a:off x="976746" y="3703975"/>
            <a:ext cx="4337858" cy="2398713"/>
          </a:xfrm>
        </p:spPr>
        <p:txBody>
          <a:bodyPr vert="horz" lIns="91440" tIns="45720" rIns="91440" bIns="45720" rtlCol="0" anchor="ctr">
            <a:normAutofit/>
          </a:bodyPr>
          <a:lstStyle/>
          <a:p>
            <a:pPr algn="ctr"/>
            <a:r>
              <a:rPr lang="es-ES" sz="4000" dirty="0"/>
              <a:t>Ventanas y Funciones Streaming para </a:t>
            </a:r>
            <a:r>
              <a:rPr lang="es-ES" sz="4000" dirty="0" err="1"/>
              <a:t>Dataflow</a:t>
            </a:r>
            <a:r>
              <a:rPr lang="es-ES" sz="4000" dirty="0"/>
              <a:t> </a:t>
            </a:r>
          </a:p>
        </p:txBody>
      </p:sp>
      <p:pic>
        <p:nvPicPr>
          <p:cNvPr id="7" name="Marcador de contenido 6" descr="Imagen que contiene Gráfico&#10;&#10;Descripción generada automáticamente">
            <a:extLst>
              <a:ext uri="{FF2B5EF4-FFF2-40B4-BE49-F238E27FC236}">
                <a16:creationId xmlns:a16="http://schemas.microsoft.com/office/drawing/2014/main" id="{B254AB53-D8EA-4AE3-876D-062F059089C4}"/>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25085" b="12952"/>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10" name="Marcador de texto 9">
            <a:extLst>
              <a:ext uri="{FF2B5EF4-FFF2-40B4-BE49-F238E27FC236}">
                <a16:creationId xmlns:a16="http://schemas.microsoft.com/office/drawing/2014/main" id="{BEA8E160-9C99-43EF-AF4A-9AAF4262CB88}"/>
              </a:ext>
            </a:extLst>
          </p:cNvPr>
          <p:cNvSpPr>
            <a:spLocks noGrp="1"/>
          </p:cNvSpPr>
          <p:nvPr>
            <p:ph type="body" sz="half" idx="2"/>
          </p:nvPr>
        </p:nvSpPr>
        <p:spPr>
          <a:xfrm>
            <a:off x="6096000" y="3703975"/>
            <a:ext cx="5257800" cy="2398713"/>
          </a:xfrm>
        </p:spPr>
        <p:txBody>
          <a:bodyPr vert="horz" lIns="91440" tIns="45720" rIns="91440" bIns="45720" rtlCol="0" anchor="ctr">
            <a:normAutofit/>
          </a:bodyPr>
          <a:lstStyle/>
          <a:p>
            <a:pPr indent="-228600" algn="just">
              <a:buFont typeface="Arial" panose="020B0604020202020204" pitchFamily="34" charset="0"/>
              <a:buChar char="•"/>
            </a:pPr>
            <a:r>
              <a:rPr lang="es-ES" dirty="0"/>
              <a:t> Estas funciones de ventanas subdivide a Pcollection según la marca de tiempo de los elementos individuales.</a:t>
            </a:r>
          </a:p>
          <a:p>
            <a:pPr indent="-228600" algn="just">
              <a:buFont typeface="Arial" panose="020B0604020202020204" pitchFamily="34" charset="0"/>
              <a:buChar char="•"/>
            </a:pPr>
            <a:r>
              <a:rPr lang="es-ES" dirty="0"/>
              <a:t>Agregan múltiples elementos según las transformaciones como </a:t>
            </a:r>
            <a:r>
              <a:rPr lang="es-ES" dirty="0" err="1"/>
              <a:t>GroupByKey</a:t>
            </a:r>
            <a:r>
              <a:rPr lang="es-ES" dirty="0"/>
              <a:t> y Combine ,  que funcionan por </a:t>
            </a:r>
            <a:r>
              <a:rPr lang="es-ES" dirty="0" err="1"/>
              <a:t>venatana</a:t>
            </a:r>
            <a:r>
              <a:rPr lang="es-ES" dirty="0"/>
              <a:t>, es decir, que cada Pcollection se procesa como una sucesión de múltiples ventanas finitas o una colección completa de tamaño ilimitado.</a:t>
            </a:r>
          </a:p>
          <a:p>
            <a:pPr indent="-228600" algn="just">
              <a:buFont typeface="Arial" panose="020B0604020202020204" pitchFamily="34" charset="0"/>
              <a:buChar char="•"/>
            </a:pPr>
            <a:r>
              <a:rPr lang="es-ES" dirty="0" err="1"/>
              <a:t>Triggers</a:t>
            </a:r>
            <a:r>
              <a:rPr lang="es-ES" dirty="0"/>
              <a:t> determina cuando emitir los resultado de la agregación de la llega de los datos ilimitados.</a:t>
            </a:r>
          </a:p>
        </p:txBody>
      </p:sp>
    </p:spTree>
    <p:extLst>
      <p:ext uri="{BB962C8B-B14F-4D97-AF65-F5344CB8AC3E}">
        <p14:creationId xmlns:p14="http://schemas.microsoft.com/office/powerpoint/2010/main" val="76404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2BADF9C-CAB9-42C7-9781-F665D720ED57}"/>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sz="4400"/>
              <a:t>Fixed o Tumbling</a:t>
            </a:r>
          </a:p>
        </p:txBody>
      </p:sp>
      <p:sp>
        <p:nvSpPr>
          <p:cNvPr id="6" name="Marcador de texto 5">
            <a:extLst>
              <a:ext uri="{FF2B5EF4-FFF2-40B4-BE49-F238E27FC236}">
                <a16:creationId xmlns:a16="http://schemas.microsoft.com/office/drawing/2014/main" id="{A6CCB039-5CBD-4B70-A989-48B02657F527}"/>
              </a:ext>
            </a:extLst>
          </p:cNvPr>
          <p:cNvSpPr>
            <a:spLocks noGrp="1"/>
          </p:cNvSpPr>
          <p:nvPr>
            <p:ph type="body" sz="half" idx="2"/>
          </p:nvPr>
        </p:nvSpPr>
        <p:spPr>
          <a:xfrm>
            <a:off x="649224" y="2438400"/>
            <a:ext cx="5102351" cy="3785419"/>
          </a:xfrm>
        </p:spPr>
        <p:txBody>
          <a:bodyPr vert="horz" lIns="91440" tIns="45720" rIns="91440" bIns="45720" rtlCol="0">
            <a:normAutofit/>
          </a:bodyPr>
          <a:lstStyle/>
          <a:p>
            <a:pPr indent="-228600" algn="just">
              <a:buFont typeface="Arial" panose="020B0604020202020204" pitchFamily="34" charset="0"/>
              <a:buChar char="•"/>
            </a:pPr>
            <a:r>
              <a:rPr lang="es-ES" sz="2000" dirty="0"/>
              <a:t>Son las que se dividen en intervalos de tiempo de duración constante para capturar todos los elementos de una Pcollection.</a:t>
            </a:r>
          </a:p>
          <a:p>
            <a:pPr indent="-228600" algn="just">
              <a:buFont typeface="Arial" panose="020B0604020202020204" pitchFamily="34" charset="0"/>
              <a:buChar char="•"/>
            </a:pPr>
            <a:r>
              <a:rPr lang="es-ES" sz="2000" dirty="0"/>
              <a:t>No se superposiciona en el flujo de datos.</a:t>
            </a:r>
          </a:p>
        </p:txBody>
      </p:sp>
      <p:sp>
        <p:nvSpPr>
          <p:cNvPr id="67" name="Rectangle 66">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posición de imagen 7">
            <a:extLst>
              <a:ext uri="{FF2B5EF4-FFF2-40B4-BE49-F238E27FC236}">
                <a16:creationId xmlns:a16="http://schemas.microsoft.com/office/drawing/2014/main" id="{7354F513-D29B-4282-A3FE-04B23B8093F1}"/>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06" r="3203" b="-1"/>
          <a:stretch/>
        </p:blipFill>
        <p:spPr>
          <a:xfrm>
            <a:off x="7182343" y="699516"/>
            <a:ext cx="3941602" cy="2313433"/>
          </a:xfrm>
          <a:prstGeom prst="rect">
            <a:avLst/>
          </a:prstGeom>
        </p:spPr>
      </p:pic>
      <p:sp>
        <p:nvSpPr>
          <p:cNvPr id="71"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FED178FE-19F9-470A-9551-4A1466E62500}"/>
              </a:ext>
            </a:extLst>
          </p:cNvPr>
          <p:cNvPicPr>
            <a:picLocks noChangeAspect="1"/>
          </p:cNvPicPr>
          <p:nvPr/>
        </p:nvPicPr>
        <p:blipFill>
          <a:blip r:embed="rId4"/>
          <a:stretch>
            <a:fillRect/>
          </a:stretch>
        </p:blipFill>
        <p:spPr>
          <a:xfrm>
            <a:off x="6729984" y="4657735"/>
            <a:ext cx="4874019" cy="682362"/>
          </a:xfrm>
          <a:prstGeom prst="rect">
            <a:avLst/>
          </a:prstGeom>
          <a:effectLst/>
        </p:spPr>
      </p:pic>
      <p:sp>
        <p:nvSpPr>
          <p:cNvPr id="9" name="CuadroTexto 8">
            <a:extLst>
              <a:ext uri="{FF2B5EF4-FFF2-40B4-BE49-F238E27FC236}">
                <a16:creationId xmlns:a16="http://schemas.microsoft.com/office/drawing/2014/main" id="{5D4DE275-4F3A-480A-934C-464A11E8CE40}"/>
              </a:ext>
            </a:extLst>
          </p:cNvPr>
          <p:cNvSpPr txBox="1"/>
          <p:nvPr/>
        </p:nvSpPr>
        <p:spPr>
          <a:xfrm>
            <a:off x="8202526" y="2944369"/>
            <a:ext cx="2538261" cy="283463"/>
          </a:xfrm>
          <a:prstGeom prst="rect">
            <a:avLst/>
          </a:prstGeom>
          <a:solidFill>
            <a:srgbClr val="000000">
              <a:alpha val="50000"/>
            </a:srgbClr>
          </a:solidFill>
          <a:ln>
            <a:noFill/>
          </a:ln>
        </p:spPr>
        <p:txBody>
          <a:bodyPr wrap="square" rtlCol="0">
            <a:noAutofit/>
          </a:bodyPr>
          <a:lstStyle/>
          <a:p>
            <a:pPr algn="ctr">
              <a:spcAft>
                <a:spcPts val="600"/>
              </a:spcAft>
            </a:pPr>
            <a:r>
              <a:rPr lang="es-MX" sz="1300" dirty="0" err="1">
                <a:solidFill>
                  <a:srgbClr val="FFFFFF"/>
                </a:solidFill>
              </a:rPr>
              <a:t>Fixed</a:t>
            </a:r>
            <a:r>
              <a:rPr lang="es-MX" sz="1300" dirty="0">
                <a:solidFill>
                  <a:srgbClr val="FFFFFF"/>
                </a:solidFill>
              </a:rPr>
              <a:t> time, 30s de duración</a:t>
            </a:r>
            <a:endParaRPr lang="es-PA" sz="1300" dirty="0">
              <a:solidFill>
                <a:srgbClr val="FFFFFF"/>
              </a:solidFill>
            </a:endParaRPr>
          </a:p>
        </p:txBody>
      </p:sp>
      <p:sp>
        <p:nvSpPr>
          <p:cNvPr id="47" name="CuadroTexto 46">
            <a:extLst>
              <a:ext uri="{FF2B5EF4-FFF2-40B4-BE49-F238E27FC236}">
                <a16:creationId xmlns:a16="http://schemas.microsoft.com/office/drawing/2014/main" id="{8DC0657C-6F28-42CE-9403-EC31D2F7397E}"/>
              </a:ext>
            </a:extLst>
          </p:cNvPr>
          <p:cNvSpPr txBox="1"/>
          <p:nvPr/>
        </p:nvSpPr>
        <p:spPr>
          <a:xfrm>
            <a:off x="8202527" y="5971033"/>
            <a:ext cx="2017058" cy="283463"/>
          </a:xfrm>
          <a:prstGeom prst="rect">
            <a:avLst/>
          </a:prstGeom>
          <a:solidFill>
            <a:srgbClr val="000000">
              <a:alpha val="50000"/>
            </a:srgbClr>
          </a:solidFill>
          <a:ln>
            <a:noFill/>
          </a:ln>
        </p:spPr>
        <p:txBody>
          <a:bodyPr wrap="square" rtlCol="0">
            <a:noAutofit/>
          </a:bodyPr>
          <a:lstStyle/>
          <a:p>
            <a:pPr algn="ctr">
              <a:spcAft>
                <a:spcPts val="600"/>
              </a:spcAft>
            </a:pPr>
            <a:r>
              <a:rPr lang="es-MX" sz="1300" dirty="0">
                <a:solidFill>
                  <a:srgbClr val="FFFFFF"/>
                </a:solidFill>
              </a:rPr>
              <a:t>Sintaxis en Python </a:t>
            </a:r>
            <a:endParaRPr lang="es-PA" sz="1300" dirty="0">
              <a:solidFill>
                <a:srgbClr val="FFFFFF"/>
              </a:solidFill>
            </a:endParaRPr>
          </a:p>
        </p:txBody>
      </p:sp>
    </p:spTree>
    <p:extLst>
      <p:ext uri="{BB962C8B-B14F-4D97-AF65-F5344CB8AC3E}">
        <p14:creationId xmlns:p14="http://schemas.microsoft.com/office/powerpoint/2010/main" val="185572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2BADF9C-CAB9-42C7-9781-F665D720ED57}"/>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sz="4400" dirty="0"/>
              <a:t>Sliding</a:t>
            </a:r>
          </a:p>
        </p:txBody>
      </p:sp>
      <p:sp>
        <p:nvSpPr>
          <p:cNvPr id="6" name="Marcador de texto 5">
            <a:extLst>
              <a:ext uri="{FF2B5EF4-FFF2-40B4-BE49-F238E27FC236}">
                <a16:creationId xmlns:a16="http://schemas.microsoft.com/office/drawing/2014/main" id="{A6CCB039-5CBD-4B70-A989-48B02657F527}"/>
              </a:ext>
            </a:extLst>
          </p:cNvPr>
          <p:cNvSpPr>
            <a:spLocks noGrp="1"/>
          </p:cNvSpPr>
          <p:nvPr>
            <p:ph type="body" sz="half" idx="2"/>
          </p:nvPr>
        </p:nvSpPr>
        <p:spPr>
          <a:xfrm>
            <a:off x="649224" y="2438400"/>
            <a:ext cx="5102351" cy="3785419"/>
          </a:xfrm>
        </p:spPr>
        <p:txBody>
          <a:bodyPr vert="horz" lIns="91440" tIns="45720" rIns="91440" bIns="45720" rtlCol="0">
            <a:normAutofit/>
          </a:bodyPr>
          <a:lstStyle/>
          <a:p>
            <a:pPr indent="-228600" algn="just">
              <a:buFont typeface="Arial" panose="020B0604020202020204" pitchFamily="34" charset="0"/>
              <a:buChar char="•"/>
            </a:pPr>
            <a:r>
              <a:rPr lang="es-ES" sz="2000" dirty="0"/>
              <a:t>Representa intervalos de tiempo en el flujo de datos y se pueden superponer.</a:t>
            </a:r>
          </a:p>
          <a:p>
            <a:pPr indent="-228600" algn="just">
              <a:buFont typeface="Arial" panose="020B0604020202020204" pitchFamily="34" charset="0"/>
              <a:buChar char="•"/>
            </a:pPr>
            <a:r>
              <a:rPr lang="es-ES" sz="2000" dirty="0"/>
              <a:t>Debido a que las ventanas se superponen ,la mayoría de los elementos de un conjunto de datos pertenecerán a más de una Ventana.</a:t>
            </a:r>
          </a:p>
          <a:p>
            <a:pPr indent="-228600" algn="just">
              <a:buFont typeface="Arial" panose="020B0604020202020204" pitchFamily="34" charset="0"/>
              <a:buChar char="•"/>
            </a:pPr>
            <a:r>
              <a:rPr lang="es-ES" sz="2000" dirty="0"/>
              <a:t>Es útil para tomar el promedio de datos en ejecución.</a:t>
            </a:r>
          </a:p>
          <a:p>
            <a:pPr indent="-228600" algn="just">
              <a:buFont typeface="Arial" panose="020B0604020202020204" pitchFamily="34" charset="0"/>
              <a:buChar char="•"/>
            </a:pPr>
            <a:r>
              <a:rPr lang="es-ES" sz="2000" dirty="0"/>
              <a:t>La frecuencia de las ventanas se llaman período.</a:t>
            </a:r>
          </a:p>
          <a:p>
            <a:pPr indent="-228600">
              <a:buFont typeface="Arial" panose="020B0604020202020204" pitchFamily="34" charset="0"/>
              <a:buChar char="•"/>
            </a:pPr>
            <a:endParaRPr lang="en-US" sz="2000" dirty="0"/>
          </a:p>
        </p:txBody>
      </p:sp>
      <p:sp>
        <p:nvSpPr>
          <p:cNvPr id="67" name="Rectangle 66">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5D4DE275-4F3A-480A-934C-464A11E8CE40}"/>
              </a:ext>
            </a:extLst>
          </p:cNvPr>
          <p:cNvSpPr txBox="1"/>
          <p:nvPr/>
        </p:nvSpPr>
        <p:spPr>
          <a:xfrm>
            <a:off x="8153759" y="6223819"/>
            <a:ext cx="2017058" cy="283463"/>
          </a:xfrm>
          <a:prstGeom prst="rect">
            <a:avLst/>
          </a:prstGeom>
          <a:solidFill>
            <a:srgbClr val="000000">
              <a:alpha val="50000"/>
            </a:srgbClr>
          </a:solidFill>
          <a:ln>
            <a:noFill/>
          </a:ln>
        </p:spPr>
        <p:txBody>
          <a:bodyPr wrap="square" rtlCol="0">
            <a:noAutofit/>
          </a:bodyPr>
          <a:lstStyle/>
          <a:p>
            <a:pPr algn="ctr">
              <a:spcAft>
                <a:spcPts val="600"/>
              </a:spcAft>
            </a:pPr>
            <a:r>
              <a:rPr lang="es-MX" sz="1300" dirty="0">
                <a:solidFill>
                  <a:srgbClr val="FFFFFF"/>
                </a:solidFill>
              </a:rPr>
              <a:t>Sintaxis en Python </a:t>
            </a:r>
            <a:endParaRPr lang="es-PA" sz="1300" dirty="0">
              <a:solidFill>
                <a:srgbClr val="FFFFFF"/>
              </a:solidFill>
            </a:endParaRPr>
          </a:p>
        </p:txBody>
      </p:sp>
      <p:pic>
        <p:nvPicPr>
          <p:cNvPr id="13" name="Marcador de posición de imagen 6" descr="Gráfico&#10;&#10;Descripción generada automáticamente con confianza media">
            <a:extLst>
              <a:ext uri="{FF2B5EF4-FFF2-40B4-BE49-F238E27FC236}">
                <a16:creationId xmlns:a16="http://schemas.microsoft.com/office/drawing/2014/main" id="{05BFDE99-4DFE-4D45-82D1-8FF33B6B3C1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841" r="4841"/>
          <a:stretch>
            <a:fillRect/>
          </a:stretch>
        </p:blipFill>
        <p:spPr>
          <a:xfrm>
            <a:off x="7690215" y="694945"/>
            <a:ext cx="2944146" cy="2322576"/>
          </a:xfrm>
          <a:prstGeom prst="rect">
            <a:avLst/>
          </a:prstGeom>
        </p:spPr>
      </p:pic>
      <p:pic>
        <p:nvPicPr>
          <p:cNvPr id="14" name="Imagen 13">
            <a:extLst>
              <a:ext uri="{FF2B5EF4-FFF2-40B4-BE49-F238E27FC236}">
                <a16:creationId xmlns:a16="http://schemas.microsoft.com/office/drawing/2014/main" id="{26FED87B-2DF1-45E9-9008-A63F4C9338A9}"/>
              </a:ext>
            </a:extLst>
          </p:cNvPr>
          <p:cNvPicPr>
            <a:picLocks noChangeAspect="1"/>
          </p:cNvPicPr>
          <p:nvPr/>
        </p:nvPicPr>
        <p:blipFill>
          <a:blip r:embed="rId4"/>
          <a:stretch>
            <a:fillRect/>
          </a:stretch>
        </p:blipFill>
        <p:spPr>
          <a:xfrm>
            <a:off x="6901226" y="4572001"/>
            <a:ext cx="4364182" cy="600074"/>
          </a:xfrm>
          <a:prstGeom prst="rect">
            <a:avLst/>
          </a:prstGeom>
          <a:effectLst/>
        </p:spPr>
      </p:pic>
      <p:sp>
        <p:nvSpPr>
          <p:cNvPr id="15" name="CuadroTexto 14">
            <a:extLst>
              <a:ext uri="{FF2B5EF4-FFF2-40B4-BE49-F238E27FC236}">
                <a16:creationId xmlns:a16="http://schemas.microsoft.com/office/drawing/2014/main" id="{F9D47BD1-1684-4492-8A59-84DEBC622FCF}"/>
              </a:ext>
            </a:extLst>
          </p:cNvPr>
          <p:cNvSpPr txBox="1"/>
          <p:nvPr/>
        </p:nvSpPr>
        <p:spPr>
          <a:xfrm>
            <a:off x="6230111" y="3017522"/>
            <a:ext cx="5961889" cy="359890"/>
          </a:xfrm>
          <a:prstGeom prst="rect">
            <a:avLst/>
          </a:prstGeom>
          <a:solidFill>
            <a:srgbClr val="000000">
              <a:alpha val="50000"/>
            </a:srgbClr>
          </a:solidFill>
          <a:ln>
            <a:noFill/>
          </a:ln>
        </p:spPr>
        <p:txBody>
          <a:bodyPr wrap="square" rtlCol="0">
            <a:noAutofit/>
          </a:bodyPr>
          <a:lstStyle/>
          <a:p>
            <a:pPr algn="ctr">
              <a:spcAft>
                <a:spcPts val="600"/>
              </a:spcAft>
            </a:pPr>
            <a:r>
              <a:rPr lang="es-MX" sz="1300" dirty="0" err="1">
                <a:solidFill>
                  <a:srgbClr val="FFFFFF"/>
                </a:solidFill>
              </a:rPr>
              <a:t>Sliding</a:t>
            </a:r>
            <a:r>
              <a:rPr lang="es-MX" sz="1300" dirty="0">
                <a:solidFill>
                  <a:srgbClr val="FFFFFF"/>
                </a:solidFill>
              </a:rPr>
              <a:t> time, con una duración de 1 minuto y un período de ventana de 30s.</a:t>
            </a:r>
            <a:endParaRPr lang="es-PA" sz="1300" dirty="0">
              <a:solidFill>
                <a:srgbClr val="FFFFFF"/>
              </a:solidFill>
            </a:endParaRPr>
          </a:p>
        </p:txBody>
      </p:sp>
    </p:spTree>
    <p:extLst>
      <p:ext uri="{BB962C8B-B14F-4D97-AF65-F5344CB8AC3E}">
        <p14:creationId xmlns:p14="http://schemas.microsoft.com/office/powerpoint/2010/main" val="220658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2BADF9C-CAB9-42C7-9781-F665D720ED57}"/>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sz="4400" dirty="0"/>
              <a:t>Session</a:t>
            </a:r>
          </a:p>
        </p:txBody>
      </p:sp>
      <p:sp>
        <p:nvSpPr>
          <p:cNvPr id="6" name="Marcador de texto 5">
            <a:extLst>
              <a:ext uri="{FF2B5EF4-FFF2-40B4-BE49-F238E27FC236}">
                <a16:creationId xmlns:a16="http://schemas.microsoft.com/office/drawing/2014/main" id="{A6CCB039-5CBD-4B70-A989-48B02657F527}"/>
              </a:ext>
            </a:extLst>
          </p:cNvPr>
          <p:cNvSpPr>
            <a:spLocks noGrp="1"/>
          </p:cNvSpPr>
          <p:nvPr>
            <p:ph type="body" sz="half" idx="2"/>
          </p:nvPr>
        </p:nvSpPr>
        <p:spPr>
          <a:xfrm>
            <a:off x="649224" y="2438400"/>
            <a:ext cx="5102351" cy="3785419"/>
          </a:xfrm>
        </p:spPr>
        <p:txBody>
          <a:bodyPr vert="horz" lIns="91440" tIns="45720" rIns="91440" bIns="45720" rtlCol="0">
            <a:normAutofit/>
          </a:bodyPr>
          <a:lstStyle/>
          <a:p>
            <a:pPr marL="342900" lvl="0" indent="-342900" algn="just" fontAlgn="ctr">
              <a:lnSpc>
                <a:spcPct val="107000"/>
              </a:lnSpc>
              <a:spcAft>
                <a:spcPts val="800"/>
              </a:spcAft>
              <a:buFont typeface="Arial" panose="020B0604020202020204" pitchFamily="34" charset="0"/>
              <a:buChar char="•"/>
              <a:tabLst>
                <a:tab pos="457200" algn="l"/>
              </a:tabLst>
            </a:pPr>
            <a:r>
              <a:rPr lang="es-MX" sz="2000" dirty="0">
                <a:latin typeface="Calibri" panose="020F0502020204030204" pitchFamily="34" charset="0"/>
                <a:ea typeface="Times New Roman" panose="02020603050405020304" pitchFamily="18" charset="0"/>
                <a:cs typeface="Calibri" panose="020F0502020204030204" pitchFamily="34" charset="0"/>
              </a:rPr>
              <a:t>S</a:t>
            </a:r>
            <a:r>
              <a:rPr lang="es-MX" sz="2000" dirty="0">
                <a:effectLst/>
                <a:latin typeface="Calibri" panose="020F0502020204030204" pitchFamily="34" charset="0"/>
                <a:ea typeface="Times New Roman" panose="02020603050405020304" pitchFamily="18" charset="0"/>
                <a:cs typeface="Calibri" panose="020F0502020204030204" pitchFamily="34" charset="0"/>
              </a:rPr>
              <a:t>e definen por una duración de intervalo mínima y por que otro elemento activa los plazos.</a:t>
            </a:r>
          </a:p>
          <a:p>
            <a:pPr marL="342900" lvl="0" indent="-342900" algn="just" fontAlgn="ctr">
              <a:lnSpc>
                <a:spcPct val="107000"/>
              </a:lnSpc>
              <a:spcAft>
                <a:spcPts val="800"/>
              </a:spcAft>
              <a:buFont typeface="Arial" panose="020B0604020202020204" pitchFamily="34" charset="0"/>
              <a:buChar char="•"/>
              <a:tabLst>
                <a:tab pos="457200" algn="l"/>
              </a:tabLst>
            </a:pPr>
            <a:r>
              <a:rPr lang="es-PA" sz="2000" dirty="0">
                <a:latin typeface="Calibri" panose="020F0502020204030204" pitchFamily="34" charset="0"/>
                <a:cs typeface="Calibri" panose="020F0502020204030204" pitchFamily="34" charset="0"/>
              </a:rPr>
              <a:t>Se aplican por clave y es útil para los datos que se distribuyen de forma irregular con respecto al tiempo.</a:t>
            </a:r>
            <a:endParaRPr lang="en-US" sz="2400" dirty="0"/>
          </a:p>
          <a:p>
            <a:pPr indent="-228600">
              <a:buFont typeface="Arial" panose="020B0604020202020204" pitchFamily="34" charset="0"/>
              <a:buChar char="•"/>
            </a:pPr>
            <a:endParaRPr lang="en-US" sz="2000" dirty="0"/>
          </a:p>
        </p:txBody>
      </p:sp>
      <p:sp>
        <p:nvSpPr>
          <p:cNvPr id="67" name="Rectangle 66">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5D4DE275-4F3A-480A-934C-464A11E8CE40}"/>
              </a:ext>
            </a:extLst>
          </p:cNvPr>
          <p:cNvSpPr txBox="1"/>
          <p:nvPr/>
        </p:nvSpPr>
        <p:spPr>
          <a:xfrm>
            <a:off x="8153759" y="6223819"/>
            <a:ext cx="2017058" cy="283463"/>
          </a:xfrm>
          <a:prstGeom prst="rect">
            <a:avLst/>
          </a:prstGeom>
          <a:solidFill>
            <a:srgbClr val="000000">
              <a:alpha val="50000"/>
            </a:srgbClr>
          </a:solidFill>
          <a:ln>
            <a:noFill/>
          </a:ln>
        </p:spPr>
        <p:txBody>
          <a:bodyPr wrap="square" rtlCol="0">
            <a:noAutofit/>
          </a:bodyPr>
          <a:lstStyle/>
          <a:p>
            <a:pPr algn="ctr">
              <a:spcAft>
                <a:spcPts val="600"/>
              </a:spcAft>
            </a:pPr>
            <a:r>
              <a:rPr lang="es-MX" sz="1300" dirty="0">
                <a:solidFill>
                  <a:srgbClr val="FFFFFF"/>
                </a:solidFill>
              </a:rPr>
              <a:t>Sintaxis en Python </a:t>
            </a:r>
            <a:endParaRPr lang="es-PA" sz="1300" dirty="0">
              <a:solidFill>
                <a:srgbClr val="FFFFFF"/>
              </a:solidFill>
            </a:endParaRPr>
          </a:p>
        </p:txBody>
      </p:sp>
      <p:pic>
        <p:nvPicPr>
          <p:cNvPr id="16" name="Marcador de posición de imagen 7" descr="Diagrama&#10;&#10;Descripción generada automáticamente con confianza media">
            <a:extLst>
              <a:ext uri="{FF2B5EF4-FFF2-40B4-BE49-F238E27FC236}">
                <a16:creationId xmlns:a16="http://schemas.microsoft.com/office/drawing/2014/main" id="{56A95B2F-CB2F-4247-8C9E-39C0E1D07F9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19" r="1019"/>
          <a:stretch>
            <a:fillRect/>
          </a:stretch>
        </p:blipFill>
        <p:spPr>
          <a:xfrm>
            <a:off x="7456077" y="484633"/>
            <a:ext cx="3394133" cy="2680038"/>
          </a:xfrm>
        </p:spPr>
      </p:pic>
      <p:sp>
        <p:nvSpPr>
          <p:cNvPr id="17" name="CuadroTexto 16">
            <a:extLst>
              <a:ext uri="{FF2B5EF4-FFF2-40B4-BE49-F238E27FC236}">
                <a16:creationId xmlns:a16="http://schemas.microsoft.com/office/drawing/2014/main" id="{2845B4CE-94F2-439B-A4EA-F3CCD2E03866}"/>
              </a:ext>
            </a:extLst>
          </p:cNvPr>
          <p:cNvSpPr txBox="1"/>
          <p:nvPr/>
        </p:nvSpPr>
        <p:spPr>
          <a:xfrm>
            <a:off x="7194343" y="3171663"/>
            <a:ext cx="3856364" cy="297637"/>
          </a:xfrm>
          <a:prstGeom prst="rect">
            <a:avLst/>
          </a:prstGeom>
          <a:solidFill>
            <a:srgbClr val="000000">
              <a:alpha val="50000"/>
            </a:srgbClr>
          </a:solidFill>
          <a:ln>
            <a:noFill/>
          </a:ln>
        </p:spPr>
        <p:txBody>
          <a:bodyPr wrap="square" rtlCol="0">
            <a:noAutofit/>
          </a:bodyPr>
          <a:lstStyle/>
          <a:p>
            <a:pPr algn="ctr">
              <a:spcAft>
                <a:spcPts val="600"/>
              </a:spcAft>
            </a:pPr>
            <a:r>
              <a:rPr lang="es-MX" sz="1300" dirty="0" err="1">
                <a:solidFill>
                  <a:srgbClr val="FFFFFF"/>
                </a:solidFill>
              </a:rPr>
              <a:t>Session</a:t>
            </a:r>
            <a:r>
              <a:rPr lang="es-MX" sz="1300" dirty="0">
                <a:solidFill>
                  <a:srgbClr val="FFFFFF"/>
                </a:solidFill>
              </a:rPr>
              <a:t> tiene una duración mínima de </a:t>
            </a:r>
            <a:r>
              <a:rPr lang="es-MX" sz="1300" dirty="0" err="1">
                <a:solidFill>
                  <a:srgbClr val="FFFFFF"/>
                </a:solidFill>
              </a:rPr>
              <a:t>intervarlo</a:t>
            </a:r>
            <a:r>
              <a:rPr lang="es-MX" sz="1300" dirty="0">
                <a:solidFill>
                  <a:srgbClr val="FFFFFF"/>
                </a:solidFill>
              </a:rPr>
              <a:t>,</a:t>
            </a:r>
            <a:endParaRPr lang="es-PA" sz="1300" dirty="0">
              <a:solidFill>
                <a:srgbClr val="FFFFFF"/>
              </a:solidFill>
            </a:endParaRPr>
          </a:p>
        </p:txBody>
      </p:sp>
      <p:pic>
        <p:nvPicPr>
          <p:cNvPr id="7" name="Imagen 6">
            <a:extLst>
              <a:ext uri="{FF2B5EF4-FFF2-40B4-BE49-F238E27FC236}">
                <a16:creationId xmlns:a16="http://schemas.microsoft.com/office/drawing/2014/main" id="{5FD17794-AD0F-414A-8ECE-163D9DABB2AF}"/>
              </a:ext>
            </a:extLst>
          </p:cNvPr>
          <p:cNvPicPr>
            <a:picLocks noChangeAspect="1"/>
          </p:cNvPicPr>
          <p:nvPr/>
        </p:nvPicPr>
        <p:blipFill>
          <a:blip r:embed="rId4"/>
          <a:stretch>
            <a:fillRect/>
          </a:stretch>
        </p:blipFill>
        <p:spPr>
          <a:xfrm>
            <a:off x="6729984" y="4331109"/>
            <a:ext cx="4785082" cy="664150"/>
          </a:xfrm>
          <a:prstGeom prst="rect">
            <a:avLst/>
          </a:prstGeom>
        </p:spPr>
      </p:pic>
    </p:spTree>
    <p:extLst>
      <p:ext uri="{BB962C8B-B14F-4D97-AF65-F5344CB8AC3E}">
        <p14:creationId xmlns:p14="http://schemas.microsoft.com/office/powerpoint/2010/main" val="40433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2BADF9C-CAB9-42C7-9781-F665D720ED57}"/>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sz="4400" kern="1200" dirty="0">
                <a:solidFill>
                  <a:schemeClr val="tx1"/>
                </a:solidFill>
                <a:latin typeface="+mj-lt"/>
                <a:ea typeface="+mj-ea"/>
                <a:cs typeface="+mj-cs"/>
              </a:rPr>
              <a:t>Watermarks</a:t>
            </a:r>
            <a:endParaRPr lang="en-US" sz="4400" dirty="0"/>
          </a:p>
        </p:txBody>
      </p:sp>
      <p:sp>
        <p:nvSpPr>
          <p:cNvPr id="6" name="Marcador de texto 5">
            <a:extLst>
              <a:ext uri="{FF2B5EF4-FFF2-40B4-BE49-F238E27FC236}">
                <a16:creationId xmlns:a16="http://schemas.microsoft.com/office/drawing/2014/main" id="{A6CCB039-5CBD-4B70-A989-48B02657F527}"/>
              </a:ext>
            </a:extLst>
          </p:cNvPr>
          <p:cNvSpPr>
            <a:spLocks noGrp="1"/>
          </p:cNvSpPr>
          <p:nvPr>
            <p:ph type="body" sz="half" idx="2"/>
          </p:nvPr>
        </p:nvSpPr>
        <p:spPr>
          <a:xfrm>
            <a:off x="649224" y="2438400"/>
            <a:ext cx="5102351" cy="3785419"/>
          </a:xfrm>
        </p:spPr>
        <p:txBody>
          <a:bodyPr vert="horz" lIns="91440" tIns="45720" rIns="91440" bIns="45720" rtlCol="0">
            <a:normAutofit fontScale="85000" lnSpcReduction="20000"/>
          </a:bodyPr>
          <a:lstStyle/>
          <a:p>
            <a:pPr marL="342900" lvl="0" indent="-342900" algn="just" fontAlgn="ctr">
              <a:lnSpc>
                <a:spcPct val="107000"/>
              </a:lnSpc>
              <a:spcAft>
                <a:spcPts val="800"/>
              </a:spcAft>
              <a:buFont typeface="Arial" panose="020B0604020202020204" pitchFamily="34" charset="0"/>
              <a:buChar char="•"/>
              <a:tabLst>
                <a:tab pos="457200" algn="l"/>
              </a:tabLst>
            </a:pPr>
            <a:r>
              <a:rPr lang="es-MX" sz="2200" dirty="0">
                <a:ea typeface="Times New Roman" panose="02020603050405020304" pitchFamily="18" charset="0"/>
                <a:cs typeface="Calibri" panose="020F0502020204030204" pitchFamily="34" charset="0"/>
              </a:rPr>
              <a:t>Es un umbral que indica a Dataflow cuando todos los datos de una ventana hayan llegado.</a:t>
            </a:r>
          </a:p>
          <a:p>
            <a:pPr marL="342900" lvl="0" indent="-342900" algn="just" fontAlgn="ctr">
              <a:lnSpc>
                <a:spcPct val="107000"/>
              </a:lnSpc>
              <a:spcAft>
                <a:spcPts val="800"/>
              </a:spcAft>
              <a:buFont typeface="Arial" panose="020B0604020202020204" pitchFamily="34" charset="0"/>
              <a:buChar char="•"/>
              <a:tabLst>
                <a:tab pos="457200" algn="l"/>
              </a:tabLst>
            </a:pPr>
            <a:r>
              <a:rPr lang="es-MX" sz="2200" dirty="0">
                <a:solidFill>
                  <a:srgbClr val="333333"/>
                </a:solidFill>
              </a:rPr>
              <a:t>U</a:t>
            </a:r>
            <a:r>
              <a:rPr lang="es-MX" sz="2200" b="0" i="0" dirty="0">
                <a:solidFill>
                  <a:srgbClr val="333333"/>
                </a:solidFill>
                <a:effectLst/>
              </a:rPr>
              <a:t>na vez que la marca de agua pasa del final de una ventana, cualquier elemento adicional que llegue con una marca de tiempo en esa ventana se considera </a:t>
            </a:r>
            <a:r>
              <a:rPr lang="es-MX" sz="2200" b="1" i="0" dirty="0">
                <a:solidFill>
                  <a:srgbClr val="333333"/>
                </a:solidFill>
                <a:effectLst/>
              </a:rPr>
              <a:t>datos tardíos</a:t>
            </a:r>
            <a:r>
              <a:rPr lang="es-MX" sz="2200" b="0" i="0" dirty="0">
                <a:solidFill>
                  <a:srgbClr val="333333"/>
                </a:solidFill>
                <a:effectLst/>
              </a:rPr>
              <a:t> .</a:t>
            </a:r>
          </a:p>
          <a:p>
            <a:pPr marL="342900" lvl="0" indent="-342900" algn="just" fontAlgn="ctr">
              <a:lnSpc>
                <a:spcPct val="107000"/>
              </a:lnSpc>
              <a:spcAft>
                <a:spcPts val="800"/>
              </a:spcAft>
              <a:buFont typeface="Arial" panose="020B0604020202020204" pitchFamily="34" charset="0"/>
              <a:buChar char="•"/>
              <a:tabLst>
                <a:tab pos="457200" algn="l"/>
              </a:tabLst>
            </a:pPr>
            <a:r>
              <a:rPr lang="es-MX" sz="2200" dirty="0">
                <a:solidFill>
                  <a:srgbClr val="333333"/>
                </a:solidFill>
                <a:ea typeface="Times New Roman" panose="02020603050405020304" pitchFamily="18" charset="0"/>
                <a:cs typeface="Calibri" panose="020F0502020204030204" pitchFamily="34" charset="0"/>
              </a:rPr>
              <a:t>No se garantiza que los datos lleguen en orden de tiempo o en intervalos predecibles.</a:t>
            </a:r>
          </a:p>
          <a:p>
            <a:pPr marL="342900" lvl="0" indent="-342900" algn="just" fontAlgn="ctr">
              <a:lnSpc>
                <a:spcPct val="107000"/>
              </a:lnSpc>
              <a:spcAft>
                <a:spcPts val="800"/>
              </a:spcAft>
              <a:buFont typeface="Arial" panose="020B0604020202020204" pitchFamily="34" charset="0"/>
              <a:buChar char="•"/>
              <a:tabLst>
                <a:tab pos="457200" algn="l"/>
              </a:tabLst>
            </a:pPr>
            <a:r>
              <a:rPr lang="es-MX" sz="2200" dirty="0">
                <a:solidFill>
                  <a:srgbClr val="333333"/>
                </a:solidFill>
                <a:ea typeface="Times New Roman" panose="02020603050405020304" pitchFamily="18" charset="0"/>
                <a:cs typeface="Calibri" panose="020F0502020204030204" pitchFamily="34" charset="0"/>
              </a:rPr>
              <a:t>Los eventos de datos aparezcan en las canalizaciones en el mismo orden que se generan.</a:t>
            </a:r>
          </a:p>
          <a:p>
            <a:pPr indent="-228600">
              <a:buFont typeface="Arial" panose="020B0604020202020204" pitchFamily="34" charset="0"/>
              <a:buChar char="•"/>
            </a:pPr>
            <a:endParaRPr lang="en-US" sz="2000" dirty="0"/>
          </a:p>
        </p:txBody>
      </p:sp>
      <p:sp>
        <p:nvSpPr>
          <p:cNvPr id="67" name="Rectangle 66">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5D4DE275-4F3A-480A-934C-464A11E8CE40}"/>
              </a:ext>
            </a:extLst>
          </p:cNvPr>
          <p:cNvSpPr txBox="1"/>
          <p:nvPr/>
        </p:nvSpPr>
        <p:spPr>
          <a:xfrm>
            <a:off x="8153759" y="6223819"/>
            <a:ext cx="2017058" cy="283463"/>
          </a:xfrm>
          <a:prstGeom prst="rect">
            <a:avLst/>
          </a:prstGeom>
          <a:solidFill>
            <a:srgbClr val="000000">
              <a:alpha val="50000"/>
            </a:srgbClr>
          </a:solidFill>
          <a:ln>
            <a:noFill/>
          </a:ln>
        </p:spPr>
        <p:txBody>
          <a:bodyPr wrap="square" rtlCol="0">
            <a:noAutofit/>
          </a:bodyPr>
          <a:lstStyle/>
          <a:p>
            <a:pPr algn="ctr">
              <a:spcAft>
                <a:spcPts val="600"/>
              </a:spcAft>
            </a:pPr>
            <a:r>
              <a:rPr lang="es-MX" sz="1300" dirty="0">
                <a:solidFill>
                  <a:srgbClr val="FFFFFF"/>
                </a:solidFill>
              </a:rPr>
              <a:t>Sintaxis en Python </a:t>
            </a:r>
            <a:endParaRPr lang="es-PA" sz="1300" dirty="0">
              <a:solidFill>
                <a:srgbClr val="FFFFFF"/>
              </a:solidFill>
            </a:endParaRPr>
          </a:p>
        </p:txBody>
      </p:sp>
      <p:pic>
        <p:nvPicPr>
          <p:cNvPr id="15" name="Imagen 14" descr="Diagrama&#10;&#10;Descripción generada automáticamente con confianza media">
            <a:extLst>
              <a:ext uri="{FF2B5EF4-FFF2-40B4-BE49-F238E27FC236}">
                <a16:creationId xmlns:a16="http://schemas.microsoft.com/office/drawing/2014/main" id="{741876AF-7275-4EEF-BD75-6BA5E8F5C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864" y="767551"/>
            <a:ext cx="4518440" cy="2288561"/>
          </a:xfrm>
          <a:prstGeom prst="rect">
            <a:avLst/>
          </a:prstGeom>
        </p:spPr>
      </p:pic>
      <p:pic>
        <p:nvPicPr>
          <p:cNvPr id="11" name="Imagen 10">
            <a:extLst>
              <a:ext uri="{FF2B5EF4-FFF2-40B4-BE49-F238E27FC236}">
                <a16:creationId xmlns:a16="http://schemas.microsoft.com/office/drawing/2014/main" id="{056B086F-26F7-4B5A-B641-F0132EE49F0D}"/>
              </a:ext>
            </a:extLst>
          </p:cNvPr>
          <p:cNvPicPr>
            <a:picLocks noChangeAspect="1"/>
          </p:cNvPicPr>
          <p:nvPr/>
        </p:nvPicPr>
        <p:blipFill>
          <a:blip r:embed="rId4"/>
          <a:stretch>
            <a:fillRect/>
          </a:stretch>
        </p:blipFill>
        <p:spPr>
          <a:xfrm>
            <a:off x="6781800" y="3952583"/>
            <a:ext cx="4760976" cy="1301830"/>
          </a:xfrm>
          <a:prstGeom prst="rect">
            <a:avLst/>
          </a:prstGeom>
        </p:spPr>
      </p:pic>
    </p:spTree>
    <p:extLst>
      <p:ext uri="{BB962C8B-B14F-4D97-AF65-F5344CB8AC3E}">
        <p14:creationId xmlns:p14="http://schemas.microsoft.com/office/powerpoint/2010/main" val="264962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F2BADF9C-CAB9-42C7-9781-F665D720ED57}"/>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Triggers</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A6CCB039-5CBD-4B70-A989-48B02657F527}"/>
              </a:ext>
            </a:extLst>
          </p:cNvPr>
          <p:cNvSpPr>
            <a:spLocks noGrp="1"/>
          </p:cNvSpPr>
          <p:nvPr>
            <p:ph type="body" sz="half" idx="2"/>
          </p:nvPr>
        </p:nvSpPr>
        <p:spPr>
          <a:xfrm>
            <a:off x="645066" y="2031101"/>
            <a:ext cx="4282984" cy="3511943"/>
          </a:xfrm>
        </p:spPr>
        <p:txBody>
          <a:bodyPr vert="horz" lIns="91440" tIns="45720" rIns="91440" bIns="45720" rtlCol="0" anchor="ctr">
            <a:normAutofit/>
          </a:bodyPr>
          <a:lstStyle/>
          <a:p>
            <a:pPr indent="-228600">
              <a:buFont typeface="Arial" panose="020B0604020202020204" pitchFamily="34" charset="0"/>
              <a:buChar char="•"/>
            </a:pPr>
            <a:r>
              <a:rPr lang="en-US" sz="1500"/>
              <a:t>Cuando se agrupan y recopilan datos en ventanas, Beam utiliza triggers para determiner cuando emitir los resultados agregados de cada Ventana.</a:t>
            </a:r>
          </a:p>
          <a:p>
            <a:pPr indent="-228600">
              <a:buFont typeface="Arial" panose="020B0604020202020204" pitchFamily="34" charset="0"/>
              <a:buChar char="•"/>
            </a:pPr>
            <a:r>
              <a:rPr lang="en-US" sz="1500"/>
              <a:t>Se establecen Triggers prediseñados que se pueden configurar: </a:t>
            </a:r>
          </a:p>
          <a:p>
            <a:pPr lvl="1" indent="-228600">
              <a:buFont typeface="Arial" panose="020B0604020202020204" pitchFamily="34" charset="0"/>
              <a:buChar char="•"/>
            </a:pPr>
            <a:r>
              <a:rPr lang="en-US" sz="1500"/>
              <a:t>Even time triggers: indica la marca de tiempo en cada elemento .</a:t>
            </a:r>
          </a:p>
          <a:p>
            <a:pPr lvl="1" indent="-228600">
              <a:buFont typeface="Arial" panose="020B0604020202020204" pitchFamily="34" charset="0"/>
              <a:buChar char="•"/>
            </a:pPr>
            <a:r>
              <a:rPr lang="en-US" sz="1500"/>
              <a:t>Processing time triggers: tiempo en el que procesa el element de datos en una etapa determinada de la canalización</a:t>
            </a:r>
          </a:p>
          <a:p>
            <a:pPr lvl="1" indent="-228600">
              <a:buFont typeface="Arial" panose="020B0604020202020204" pitchFamily="34" charset="0"/>
              <a:buChar char="•"/>
            </a:pPr>
            <a:r>
              <a:rPr lang="en-US" sz="1500"/>
              <a:t>Data-driven triggers: examinan los datos a medida que llegana cada Ventana.</a:t>
            </a:r>
          </a:p>
          <a:p>
            <a:pPr lvl="1" indent="-228600">
              <a:buFont typeface="Arial" panose="020B0604020202020204" pitchFamily="34" charset="0"/>
              <a:buChar char="•"/>
            </a:pPr>
            <a:r>
              <a:rPr lang="en-US" sz="1500"/>
              <a:t>Composite triggers: combinan varios triggers de varais formas.</a:t>
            </a:r>
          </a:p>
        </p:txBody>
      </p:sp>
      <p:sp>
        <p:nvSpPr>
          <p:cNvPr id="21"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10;&#10;Descripción generada automáticamente">
            <a:extLst>
              <a:ext uri="{FF2B5EF4-FFF2-40B4-BE49-F238E27FC236}">
                <a16:creationId xmlns:a16="http://schemas.microsoft.com/office/drawing/2014/main" id="{39311BAE-FE9C-489C-9B40-B0F79034AB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7738" y="1729685"/>
            <a:ext cx="5628018" cy="3165760"/>
          </a:xfrm>
          <a:prstGeom prst="rect">
            <a:avLst/>
          </a:prstGeom>
        </p:spPr>
      </p:pic>
    </p:spTree>
    <p:extLst>
      <p:ext uri="{BB962C8B-B14F-4D97-AF65-F5344CB8AC3E}">
        <p14:creationId xmlns:p14="http://schemas.microsoft.com/office/powerpoint/2010/main" val="358848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Marcador de contenido 38" descr="Diagrama&#10;&#10;Descripción generada automáticamente">
            <a:extLst>
              <a:ext uri="{FF2B5EF4-FFF2-40B4-BE49-F238E27FC236}">
                <a16:creationId xmlns:a16="http://schemas.microsoft.com/office/drawing/2014/main" id="{50893916-D265-4CEB-AF2E-DE47BF194F2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21772" b="13964"/>
          <a:stretch/>
        </p:blipFill>
        <p:spPr>
          <a:xfrm>
            <a:off x="20" y="10"/>
            <a:ext cx="12191980" cy="4465973"/>
          </a:xfrm>
          <a:prstGeom prst="rect">
            <a:avLst/>
          </a:prstGeom>
        </p:spPr>
      </p:pic>
      <p:sp>
        <p:nvSpPr>
          <p:cNvPr id="64" name="Rectangle: Rounded Corners 6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Marcador de texto 47">
            <a:extLst>
              <a:ext uri="{FF2B5EF4-FFF2-40B4-BE49-F238E27FC236}">
                <a16:creationId xmlns:a16="http://schemas.microsoft.com/office/drawing/2014/main" id="{EF08C094-E237-4532-B487-9438A2D4187C}"/>
              </a:ext>
            </a:extLst>
          </p:cNvPr>
          <p:cNvSpPr>
            <a:spLocks noGrp="1"/>
          </p:cNvSpPr>
          <p:nvPr>
            <p:ph type="body" sz="half" idx="2"/>
          </p:nvPr>
        </p:nvSpPr>
        <p:spPr>
          <a:xfrm>
            <a:off x="566928" y="4956314"/>
            <a:ext cx="11058144" cy="1306417"/>
          </a:xfrm>
        </p:spPr>
        <p:txBody>
          <a:bodyPr vert="horz" lIns="91440" tIns="45720" rIns="91440" bIns="45720" rtlCol="0">
            <a:normAutofit/>
          </a:bodyPr>
          <a:lstStyle/>
          <a:p>
            <a:pPr marL="285750" indent="-285750">
              <a:buFont typeface="Arial" panose="020B0604020202020204" pitchFamily="34" charset="0"/>
              <a:buChar char="•"/>
            </a:pPr>
            <a:r>
              <a:rPr lang="es-MX" sz="1400" dirty="0" err="1"/>
              <a:t>AfterWatermark</a:t>
            </a:r>
            <a:r>
              <a:rPr lang="es-MX" sz="1400" dirty="0"/>
              <a:t>: determina cuándo se procesaron todos los elementos con la marca de tiempo. Su  funcionalidad es emitir los resultados de la agregación  y descartar los datos que lleguen tarde.</a:t>
            </a:r>
          </a:p>
          <a:p>
            <a:pPr marL="285750" indent="-285750">
              <a:buFont typeface="Arial" panose="020B0604020202020204" pitchFamily="34" charset="0"/>
              <a:buChar char="•"/>
            </a:pPr>
            <a:r>
              <a:rPr lang="es-MX" sz="1400" dirty="0" err="1"/>
              <a:t>AfterProcessingTime</a:t>
            </a:r>
            <a:r>
              <a:rPr lang="es-MX" sz="1400" dirty="0"/>
              <a:t>: opera en tiempo de procesamiento y lo determina el reloj del sistema, en lugar de la marca de </a:t>
            </a:r>
            <a:r>
              <a:rPr lang="es-MX" sz="1400" dirty="0" err="1"/>
              <a:t>tiempodel</a:t>
            </a:r>
            <a:r>
              <a:rPr lang="es-MX" sz="1400" dirty="0"/>
              <a:t> elemento de datos y es útil para activar resultados temprano desde una ventana</a:t>
            </a:r>
          </a:p>
          <a:p>
            <a:pPr marL="285750" indent="-285750">
              <a:buFont typeface="Arial" panose="020B0604020202020204" pitchFamily="34" charset="0"/>
              <a:buChar char="•"/>
            </a:pPr>
            <a:r>
              <a:rPr lang="es-MX" sz="1400" dirty="0" err="1"/>
              <a:t>AfterCount</a:t>
            </a:r>
            <a:r>
              <a:rPr lang="es-MX" sz="1400" dirty="0"/>
              <a:t>: se asocia con una condición de datos contenido en el mismo elemento. Solo cuenta N elemento que se procesó en la ventana.</a:t>
            </a:r>
            <a:endParaRPr lang="es-PA" sz="1400" dirty="0"/>
          </a:p>
          <a:p>
            <a:pPr indent="-228600">
              <a:buFont typeface="Arial" panose="020B0604020202020204" pitchFamily="34" charset="0"/>
              <a:buChar char="•"/>
            </a:pPr>
            <a:endParaRPr lang="en-US" sz="1700" dirty="0"/>
          </a:p>
        </p:txBody>
      </p:sp>
    </p:spTree>
    <p:extLst>
      <p:ext uri="{BB962C8B-B14F-4D97-AF65-F5344CB8AC3E}">
        <p14:creationId xmlns:p14="http://schemas.microsoft.com/office/powerpoint/2010/main" val="351139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41">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781F089-CDA6-4DD2-A583-36C19262A018}"/>
              </a:ext>
            </a:extLst>
          </p:cNvPr>
          <p:cNvSpPr>
            <a:spLocks noGrp="1"/>
          </p:cNvSpPr>
          <p:nvPr>
            <p:ph type="ctrTitle"/>
          </p:nvPr>
        </p:nvSpPr>
        <p:spPr>
          <a:xfrm>
            <a:off x="6194716" y="739978"/>
            <a:ext cx="5334930" cy="3004145"/>
          </a:xfrm>
        </p:spPr>
        <p:txBody>
          <a:bodyPr>
            <a:normAutofit/>
          </a:bodyPr>
          <a:lstStyle/>
          <a:p>
            <a:r>
              <a:rPr lang="es-MX" dirty="0"/>
              <a:t>Introducción a Cloud Dataflow</a:t>
            </a:r>
            <a:endParaRPr lang="es-PA" dirty="0"/>
          </a:p>
        </p:txBody>
      </p:sp>
      <p:sp>
        <p:nvSpPr>
          <p:cNvPr id="79" name="Freeform: Shape 43">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45">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81" name="Freeform: Shape 47">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2" name="Freeform: Shape 51">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Imagen 4" descr="Interfaz de usuario gráfica, Aplicación&#10;&#10;Descripción generada automáticamente">
            <a:extLst>
              <a:ext uri="{FF2B5EF4-FFF2-40B4-BE49-F238E27FC236}">
                <a16:creationId xmlns:a16="http://schemas.microsoft.com/office/drawing/2014/main" id="{F424301E-9FBD-4240-A83E-F9E18B786768}"/>
              </a:ext>
            </a:extLst>
          </p:cNvPr>
          <p:cNvPicPr>
            <a:picLocks noChangeAspect="1"/>
          </p:cNvPicPr>
          <p:nvPr/>
        </p:nvPicPr>
        <p:blipFill rotWithShape="1">
          <a:blip r:embed="rId2">
            <a:extLst>
              <a:ext uri="{28A0092B-C50C-407E-A947-70E740481C1C}">
                <a14:useLocalDpi xmlns:a14="http://schemas.microsoft.com/office/drawing/2010/main" val="0"/>
              </a:ext>
            </a:extLst>
          </a:blip>
          <a:srcRect l="18241" r="6699"/>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83" name="Freeform: Shape 5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17812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0A023AF-EE7D-47CE-8ABF-B1A67B80D6CA}"/>
              </a:ext>
            </a:extLst>
          </p:cNvPr>
          <p:cNvSpPr>
            <a:spLocks noGrp="1"/>
          </p:cNvSpPr>
          <p:nvPr>
            <p:ph type="title"/>
          </p:nvPr>
        </p:nvSpPr>
        <p:spPr/>
        <p:txBody>
          <a:bodyPr/>
          <a:lstStyle/>
          <a:p>
            <a:r>
              <a:rPr lang="es-MX" dirty="0"/>
              <a:t>Ejemplos de </a:t>
            </a:r>
            <a:r>
              <a:rPr lang="es-MX" dirty="0" err="1"/>
              <a:t>triggers</a:t>
            </a:r>
            <a:endParaRPr lang="es-PA" dirty="0"/>
          </a:p>
        </p:txBody>
      </p:sp>
      <p:pic>
        <p:nvPicPr>
          <p:cNvPr id="10" name="Marcador de contenido 9" descr="Interfaz de usuario gráfica, Texto, Aplicación&#10;&#10;Descripción generada automáticamente">
            <a:extLst>
              <a:ext uri="{FF2B5EF4-FFF2-40B4-BE49-F238E27FC236}">
                <a16:creationId xmlns:a16="http://schemas.microsoft.com/office/drawing/2014/main" id="{563115B8-4F5A-42D8-BE04-58F35C32CF4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602"/>
          <a:stretch/>
        </p:blipFill>
        <p:spPr>
          <a:xfrm>
            <a:off x="990448" y="1678770"/>
            <a:ext cx="10211104" cy="4114784"/>
          </a:xfrm>
        </p:spPr>
      </p:pic>
    </p:spTree>
    <p:extLst>
      <p:ext uri="{BB962C8B-B14F-4D97-AF65-F5344CB8AC3E}">
        <p14:creationId xmlns:p14="http://schemas.microsoft.com/office/powerpoint/2010/main" val="154825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F855C2F-390C-4DD1-80DC-F10FBD706E20}"/>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Plantilla Dataflow</a:t>
            </a:r>
          </a:p>
        </p:txBody>
      </p:sp>
      <p:sp>
        <p:nvSpPr>
          <p:cNvPr id="30"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06E60EDA-D7AA-44EE-BEAA-0DCD5A2D33AD}"/>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300"/>
              <a:t>Se usa para empaquetar y organizar la canalización en Google Cloud y se pueden ejecutar mediante la consola de Google cloud, línea de comando bq o llamadas a la API REST.</a:t>
            </a:r>
          </a:p>
          <a:p>
            <a:pPr indent="-228600">
              <a:buFont typeface="Arial" panose="020B0604020202020204" pitchFamily="34" charset="0"/>
              <a:buChar char="•"/>
            </a:pPr>
            <a:r>
              <a:rPr lang="en-US" sz="1300"/>
              <a:t>Usar plantillas tiene beneficios como: </a:t>
            </a:r>
          </a:p>
          <a:p>
            <a:pPr marL="285750" indent="-228600">
              <a:buFont typeface="Arial" panose="020B0604020202020204" pitchFamily="34" charset="0"/>
              <a:buChar char="•"/>
            </a:pPr>
            <a:r>
              <a:rPr lang="en-US" sz="1300"/>
              <a:t>Ejecutar las canalizaciones no requiere compilar de nuevo el código.</a:t>
            </a:r>
          </a:p>
          <a:p>
            <a:pPr marL="285750" indent="-228600">
              <a:buFont typeface="Arial" panose="020B0604020202020204" pitchFamily="34" charset="0"/>
              <a:buChar char="•"/>
            </a:pPr>
            <a:r>
              <a:rPr lang="en-US" sz="1300"/>
              <a:t>Los parámetros de tiempos de ejecución permiten personalizar la ejecución de la canalización.</a:t>
            </a:r>
          </a:p>
          <a:p>
            <a:pPr marL="285750" indent="-228600">
              <a:buFont typeface="Arial" panose="020B0604020202020204" pitchFamily="34" charset="0"/>
              <a:buChar char="•"/>
            </a:pPr>
            <a:r>
              <a:rPr lang="en-US" sz="1300"/>
              <a:t>Los usuarios sin conocimiento técnicos pueden ejecutar plantillas y ahora tiempo en los trabajos. </a:t>
            </a:r>
          </a:p>
        </p:txBody>
      </p:sp>
      <p:pic>
        <p:nvPicPr>
          <p:cNvPr id="7" name="Marcador de contenido 6" descr="Diagrama&#10;&#10;Descripción generada automáticamente">
            <a:extLst>
              <a:ext uri="{FF2B5EF4-FFF2-40B4-BE49-F238E27FC236}">
                <a16:creationId xmlns:a16="http://schemas.microsoft.com/office/drawing/2014/main" id="{74C0ED97-AECE-4EA7-BB8C-D2BF3E20D1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1184" y="1895882"/>
            <a:ext cx="6922008" cy="3166819"/>
          </a:xfrm>
          <a:prstGeom prst="rect">
            <a:avLst/>
          </a:prstGeom>
        </p:spPr>
      </p:pic>
    </p:spTree>
    <p:extLst>
      <p:ext uri="{BB962C8B-B14F-4D97-AF65-F5344CB8AC3E}">
        <p14:creationId xmlns:p14="http://schemas.microsoft.com/office/powerpoint/2010/main" val="217168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984F8-A032-42A1-8F64-A837BE923F42}"/>
              </a:ext>
            </a:extLst>
          </p:cNvPr>
          <p:cNvSpPr>
            <a:spLocks noGrp="1"/>
          </p:cNvSpPr>
          <p:nvPr>
            <p:ph type="title"/>
          </p:nvPr>
        </p:nvSpPr>
        <p:spPr/>
        <p:txBody>
          <a:bodyPr/>
          <a:lstStyle/>
          <a:p>
            <a:r>
              <a:rPr lang="es-MX" dirty="0"/>
              <a:t>Plantillas Dataflow</a:t>
            </a:r>
            <a:endParaRPr lang="es-PA" dirty="0"/>
          </a:p>
        </p:txBody>
      </p:sp>
      <p:sp>
        <p:nvSpPr>
          <p:cNvPr id="3" name="Marcador de contenido 2">
            <a:extLst>
              <a:ext uri="{FF2B5EF4-FFF2-40B4-BE49-F238E27FC236}">
                <a16:creationId xmlns:a16="http://schemas.microsoft.com/office/drawing/2014/main" id="{D3E5D331-86E2-41CB-BA5E-5033CEC8378A}"/>
              </a:ext>
            </a:extLst>
          </p:cNvPr>
          <p:cNvSpPr>
            <a:spLocks noGrp="1"/>
          </p:cNvSpPr>
          <p:nvPr>
            <p:ph idx="1"/>
          </p:nvPr>
        </p:nvSpPr>
        <p:spPr/>
        <p:txBody>
          <a:bodyPr/>
          <a:lstStyle/>
          <a:p>
            <a:r>
              <a:rPr lang="es-MX" dirty="0"/>
              <a:t>Como se configura las plantillas y mencionar las que se buscaron ese día </a:t>
            </a:r>
          </a:p>
          <a:p>
            <a:endParaRPr lang="es-PA" dirty="0"/>
          </a:p>
        </p:txBody>
      </p:sp>
    </p:spTree>
    <p:extLst>
      <p:ext uri="{BB962C8B-B14F-4D97-AF65-F5344CB8AC3E}">
        <p14:creationId xmlns:p14="http://schemas.microsoft.com/office/powerpoint/2010/main" val="1091360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8">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99BC71-1740-4650-8346-8E0F425513F8}"/>
              </a:ext>
            </a:extLst>
          </p:cNvPr>
          <p:cNvSpPr>
            <a:spLocks noGrp="1"/>
          </p:cNvSpPr>
          <p:nvPr>
            <p:ph type="ctrTitle"/>
          </p:nvPr>
        </p:nvSpPr>
        <p:spPr>
          <a:xfrm>
            <a:off x="1463040" y="1091821"/>
            <a:ext cx="3801581" cy="4674358"/>
          </a:xfrm>
        </p:spPr>
        <p:txBody>
          <a:bodyPr vert="horz" lIns="91440" tIns="45720" rIns="91440" bIns="45720" rtlCol="0" anchor="ctr">
            <a:normAutofit/>
          </a:bodyPr>
          <a:lstStyle/>
          <a:p>
            <a:pPr algn="l"/>
            <a:r>
              <a:rPr lang="en-US" sz="6600" kern="1200">
                <a:solidFill>
                  <a:schemeClr val="tx1">
                    <a:lumMod val="85000"/>
                    <a:lumOff val="15000"/>
                  </a:schemeClr>
                </a:solidFill>
                <a:latin typeface="+mj-lt"/>
                <a:ea typeface="+mj-ea"/>
                <a:cs typeface="+mj-cs"/>
              </a:rPr>
              <a:t>Dataflow SQL</a:t>
            </a:r>
          </a:p>
        </p:txBody>
      </p:sp>
      <p:sp>
        <p:nvSpPr>
          <p:cNvPr id="37" name="Freeform: Shape 10">
            <a:extLst>
              <a:ext uri="{FF2B5EF4-FFF2-40B4-BE49-F238E27FC236}">
                <a16:creationId xmlns:a16="http://schemas.microsoft.com/office/drawing/2014/main" id="{53472F09-8E00-4E02-9034-0A382CF66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915" y="727306"/>
            <a:ext cx="4639824" cy="4639824"/>
          </a:xfrm>
          <a:custGeom>
            <a:avLst/>
            <a:gdLst>
              <a:gd name="connsiteX0" fmla="*/ 2319912 w 4639824"/>
              <a:gd name="connsiteY0" fmla="*/ 0 h 4639824"/>
              <a:gd name="connsiteX1" fmla="*/ 4639824 w 4639824"/>
              <a:gd name="connsiteY1" fmla="*/ 2319912 h 4639824"/>
              <a:gd name="connsiteX2" fmla="*/ 2319912 w 4639824"/>
              <a:gd name="connsiteY2" fmla="*/ 4639824 h 4639824"/>
              <a:gd name="connsiteX3" fmla="*/ 0 w 4639824"/>
              <a:gd name="connsiteY3" fmla="*/ 2319912 h 4639824"/>
              <a:gd name="connsiteX4" fmla="*/ 2319912 w 4639824"/>
              <a:gd name="connsiteY4" fmla="*/ 0 h 4639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824" h="4639824">
                <a:moveTo>
                  <a:pt x="2319912" y="0"/>
                </a:moveTo>
                <a:cubicBezTo>
                  <a:pt x="3601164" y="0"/>
                  <a:pt x="4639824" y="1038660"/>
                  <a:pt x="4639824" y="2319912"/>
                </a:cubicBezTo>
                <a:cubicBezTo>
                  <a:pt x="4639824" y="3601164"/>
                  <a:pt x="3601164" y="4639824"/>
                  <a:pt x="2319912" y="4639824"/>
                </a:cubicBezTo>
                <a:cubicBezTo>
                  <a:pt x="1038660" y="4639824"/>
                  <a:pt x="0" y="3601164"/>
                  <a:pt x="0" y="2319912"/>
                </a:cubicBezTo>
                <a:cubicBezTo>
                  <a:pt x="0" y="1038660"/>
                  <a:pt x="1038660" y="0"/>
                  <a:pt x="2319912"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4DA077B8-7326-4434-87ED-77DF3CF3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7227" y="1253852"/>
            <a:ext cx="457200" cy="457200"/>
          </a:xfrm>
          <a:prstGeom prst="ellipse">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9CDED1-AC9C-4A80-B334-1309DEAD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480791" y="0"/>
            <a:ext cx="2229415" cy="1711051"/>
          </a:xfrm>
          <a:custGeom>
            <a:avLst/>
            <a:gdLst>
              <a:gd name="connsiteX0" fmla="*/ 1731031 w 2229415"/>
              <a:gd name="connsiteY0" fmla="*/ 1711051 h 1711051"/>
              <a:gd name="connsiteX1" fmla="*/ 2229415 w 2229415"/>
              <a:gd name="connsiteY1" fmla="*/ 1711051 h 1711051"/>
              <a:gd name="connsiteX2" fmla="*/ 2220570 w 2229415"/>
              <a:gd name="connsiteY2" fmla="*/ 1665525 h 1711051"/>
              <a:gd name="connsiteX3" fmla="*/ 118985 w 2229415"/>
              <a:gd name="connsiteY3" fmla="*/ 3008 h 1711051"/>
              <a:gd name="connsiteX4" fmla="*/ 0 w 2229415"/>
              <a:gd name="connsiteY4" fmla="*/ 0 h 1711051"/>
              <a:gd name="connsiteX5" fmla="*/ 0 w 2229415"/>
              <a:gd name="connsiteY5" fmla="*/ 474250 h 1711051"/>
              <a:gd name="connsiteX6" fmla="*/ 187921 w 2229415"/>
              <a:gd name="connsiteY6" fmla="*/ 483739 h 1711051"/>
              <a:gd name="connsiteX7" fmla="*/ 1656728 w 2229415"/>
              <a:gd name="connsiteY7" fmla="*/ 1515386 h 171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415" h="1711051">
                <a:moveTo>
                  <a:pt x="1731031" y="1711051"/>
                </a:moveTo>
                <a:lnTo>
                  <a:pt x="2229415" y="1711051"/>
                </a:lnTo>
                <a:lnTo>
                  <a:pt x="2220570" y="1665525"/>
                </a:lnTo>
                <a:cubicBezTo>
                  <a:pt x="1951414" y="739745"/>
                  <a:pt x="1119014" y="53700"/>
                  <a:pt x="118985" y="3008"/>
                </a:cubicBezTo>
                <a:lnTo>
                  <a:pt x="0" y="0"/>
                </a:lnTo>
                <a:lnTo>
                  <a:pt x="0" y="474250"/>
                </a:lnTo>
                <a:lnTo>
                  <a:pt x="187921" y="483739"/>
                </a:lnTo>
                <a:cubicBezTo>
                  <a:pt x="836687" y="549625"/>
                  <a:pt x="1385706" y="952924"/>
                  <a:pt x="1656728" y="151538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FD961BDC-5B67-481B-B628-6C15F4724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88704" y="3819513"/>
            <a:ext cx="731520" cy="731520"/>
          </a:xfrm>
          <a:prstGeom prst="ellipse">
            <a:avLst/>
          </a:prstGeom>
          <a:solidFill>
            <a:schemeClr val="accent6">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CC263E-5CD3-42BB-99F8-3C062C4B5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0573" y="4944229"/>
            <a:ext cx="1645920" cy="1645920"/>
          </a:xfrm>
          <a:prstGeom prst="ellipse">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ítulo 3">
            <a:extLst>
              <a:ext uri="{FF2B5EF4-FFF2-40B4-BE49-F238E27FC236}">
                <a16:creationId xmlns:a16="http://schemas.microsoft.com/office/drawing/2014/main" id="{8C334FFE-EE85-4619-8FBA-1C16A441AEC8}"/>
              </a:ext>
            </a:extLst>
          </p:cNvPr>
          <p:cNvSpPr>
            <a:spLocks noGrp="1"/>
          </p:cNvSpPr>
          <p:nvPr>
            <p:ph type="subTitle" idx="1"/>
          </p:nvPr>
        </p:nvSpPr>
        <p:spPr>
          <a:xfrm>
            <a:off x="6284793" y="1760562"/>
            <a:ext cx="3582537" cy="3336876"/>
          </a:xfrm>
        </p:spPr>
        <p:txBody>
          <a:bodyPr vert="horz" lIns="91440" tIns="45720" rIns="91440" bIns="45720" rtlCol="0" anchor="ctr">
            <a:normAutofit/>
          </a:bodyPr>
          <a:lstStyle/>
          <a:p>
            <a:pPr marL="285750" indent="-228600" algn="l">
              <a:buFont typeface="Arial" panose="020B0604020202020204" pitchFamily="34" charset="0"/>
              <a:buChar char="•"/>
            </a:pPr>
            <a:r>
              <a:rPr lang="en-US" sz="1800">
                <a:solidFill>
                  <a:srgbClr val="FFFFFF"/>
                </a:solidFill>
              </a:rPr>
              <a:t>Permite usar consultas SQL para desarrollar y ejecutar jobs de Dataflow en la nubes desde Iu de BigQuery</a:t>
            </a:r>
          </a:p>
          <a:p>
            <a:pPr marL="285750" indent="-228600" algn="l">
              <a:buFont typeface="Arial" panose="020B0604020202020204" pitchFamily="34" charset="0"/>
              <a:buChar char="•"/>
            </a:pPr>
            <a:r>
              <a:rPr lang="en-US" sz="1800">
                <a:solidFill>
                  <a:srgbClr val="FFFFFF"/>
                </a:solidFill>
              </a:rPr>
              <a:t>Puede usar fuentes como :  Pub/Sub topics, Cloud Storage filesets, Bigquery Tables.</a:t>
            </a:r>
          </a:p>
          <a:p>
            <a:pPr marL="285750" indent="-228600" algn="l">
              <a:buFont typeface="Arial" panose="020B0604020202020204" pitchFamily="34" charset="0"/>
              <a:buChar char="•"/>
            </a:pPr>
            <a:r>
              <a:rPr lang="en-US" sz="1800">
                <a:solidFill>
                  <a:srgbClr val="FFFFFF"/>
                </a:solidFill>
              </a:rPr>
              <a:t>Permite escribir los resultados de las conusltas en: Pub/sub topics, Bigquery Tables.</a:t>
            </a:r>
          </a:p>
          <a:p>
            <a:pPr indent="-228600" algn="l">
              <a:buFont typeface="Arial" panose="020B0604020202020204" pitchFamily="34" charset="0"/>
              <a:buChar char="•"/>
            </a:pPr>
            <a:endParaRPr lang="en-US" sz="1800">
              <a:solidFill>
                <a:srgbClr val="FFFFFF"/>
              </a:solidFill>
            </a:endParaRPr>
          </a:p>
        </p:txBody>
      </p:sp>
    </p:spTree>
    <p:extLst>
      <p:ext uri="{BB962C8B-B14F-4D97-AF65-F5344CB8AC3E}">
        <p14:creationId xmlns:p14="http://schemas.microsoft.com/office/powerpoint/2010/main" val="2793382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16">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1">
            <a:extLst>
              <a:ext uri="{FF2B5EF4-FFF2-40B4-BE49-F238E27FC236}">
                <a16:creationId xmlns:a16="http://schemas.microsoft.com/office/drawing/2014/main" id="{BB21CFFB-3168-4023-9200-FC7FD2287014}"/>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dirty="0">
                <a:solidFill>
                  <a:srgbClr val="FFFFFF"/>
                </a:solidFill>
              </a:rPr>
              <a:t>IU de Dataflow SQL </a:t>
            </a:r>
          </a:p>
        </p:txBody>
      </p:sp>
      <p:pic>
        <p:nvPicPr>
          <p:cNvPr id="18" name="Marcador de contenido 17" descr="Interfaz de usuario gráfica, Texto, Aplicación, Correo electrónico&#10;&#10;Descripción generada automáticamente">
            <a:extLst>
              <a:ext uri="{FF2B5EF4-FFF2-40B4-BE49-F238E27FC236}">
                <a16:creationId xmlns:a16="http://schemas.microsoft.com/office/drawing/2014/main" id="{CFB23E8D-F110-4A22-BB62-80AB0120DE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9182" y="112039"/>
            <a:ext cx="5360895" cy="6745961"/>
          </a:xfrm>
        </p:spPr>
      </p:pic>
    </p:spTree>
    <p:extLst>
      <p:ext uri="{BB962C8B-B14F-4D97-AF65-F5344CB8AC3E}">
        <p14:creationId xmlns:p14="http://schemas.microsoft.com/office/powerpoint/2010/main" val="295142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653125C-9EC5-4B5F-89D3-44DFE10AE36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Consultas en Dataflow SQL </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EB67B1B4-BB2E-4DB8-BF98-6EE90460237E}"/>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pPr marL="285750" indent="-228600">
              <a:buFont typeface="Arial" panose="020B0604020202020204" pitchFamily="34" charset="0"/>
              <a:buChar char="•"/>
            </a:pPr>
            <a:r>
              <a:rPr lang="es-ES" sz="2000" dirty="0"/>
              <a:t>Utiliza la sintaxis de consulta de </a:t>
            </a:r>
            <a:r>
              <a:rPr lang="es-ES" sz="2000" dirty="0" err="1"/>
              <a:t>Dataflow</a:t>
            </a:r>
            <a:r>
              <a:rPr lang="es-ES" sz="2000" dirty="0"/>
              <a:t> SQL y la sintaxis es similar a SQL estándar de </a:t>
            </a:r>
            <a:r>
              <a:rPr lang="es-ES" sz="2000" dirty="0" err="1"/>
              <a:t>Bigquery</a:t>
            </a:r>
            <a:r>
              <a:rPr lang="es-ES" sz="2000" dirty="0"/>
              <a:t>.</a:t>
            </a:r>
          </a:p>
          <a:p>
            <a:pPr marL="285750" indent="-228600">
              <a:buFont typeface="Arial" panose="020B0604020202020204" pitchFamily="34" charset="0"/>
              <a:buChar char="•"/>
            </a:pPr>
            <a:r>
              <a:rPr lang="es-ES" sz="2000" dirty="0"/>
              <a:t>Las sentencias de consulta escanea una o más tablas, flujos o expresiones y devuelven las filas de resultados calculados</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posición de imagen 7" descr="Texto&#10;&#10;Descripción generada automáticamente">
            <a:extLst>
              <a:ext uri="{FF2B5EF4-FFF2-40B4-BE49-F238E27FC236}">
                <a16:creationId xmlns:a16="http://schemas.microsoft.com/office/drawing/2014/main" id="{FA96F563-F289-4FFA-AEF1-CE850A41DDA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13088" b="-1"/>
          <a:stretch/>
        </p:blipFill>
        <p:spPr>
          <a:xfrm>
            <a:off x="5977788" y="799352"/>
            <a:ext cx="5425410" cy="5259296"/>
          </a:xfrm>
          <a:prstGeom prst="rect">
            <a:avLst/>
          </a:prstGeom>
        </p:spPr>
      </p:pic>
    </p:spTree>
    <p:extLst>
      <p:ext uri="{BB962C8B-B14F-4D97-AF65-F5344CB8AC3E}">
        <p14:creationId xmlns:p14="http://schemas.microsoft.com/office/powerpoint/2010/main" val="1697594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653125C-9EC5-4B5F-89D3-44DFE10AE364}"/>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a:t>Consultas</a:t>
            </a:r>
            <a:r>
              <a:rPr lang="en-US" sz="3700" dirty="0"/>
              <a:t> </a:t>
            </a:r>
            <a:r>
              <a:rPr lang="en-US" sz="3700"/>
              <a:t>en</a:t>
            </a:r>
            <a:r>
              <a:rPr lang="en-US" sz="3700" dirty="0"/>
              <a:t> Dataflow SQL : Streaming</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EB67B1B4-BB2E-4DB8-BF98-6EE90460237E}"/>
              </a:ext>
            </a:extLst>
          </p:cNvPr>
          <p:cNvSpPr>
            <a:spLocks noGrp="1"/>
          </p:cNvSpPr>
          <p:nvPr>
            <p:ph type="body" sz="half" idx="2"/>
          </p:nvPr>
        </p:nvSpPr>
        <p:spPr>
          <a:xfrm>
            <a:off x="590719" y="2330505"/>
            <a:ext cx="5278066" cy="3979585"/>
          </a:xfrm>
        </p:spPr>
        <p:txBody>
          <a:bodyPr vert="horz" lIns="91440" tIns="45720" rIns="91440" bIns="45720" rtlCol="0" anchor="ctr">
            <a:normAutofit/>
          </a:bodyPr>
          <a:lstStyle/>
          <a:p>
            <a:pPr marL="285750" indent="-228600">
              <a:buFont typeface="Arial" panose="020B0604020202020204" pitchFamily="34" charset="0"/>
              <a:buChar char="•"/>
            </a:pPr>
            <a:r>
              <a:rPr lang="en-US" sz="2000" dirty="0"/>
              <a:t>Para las </a:t>
            </a:r>
            <a:r>
              <a:rPr lang="en-US" sz="2000"/>
              <a:t>consultas</a:t>
            </a:r>
            <a:r>
              <a:rPr lang="en-US" sz="2000" dirty="0"/>
              <a:t> </a:t>
            </a:r>
            <a:r>
              <a:rPr lang="en-US" sz="2000"/>
              <a:t>en</a:t>
            </a:r>
            <a:r>
              <a:rPr lang="en-US" sz="2000" dirty="0"/>
              <a:t> streaming se </a:t>
            </a:r>
            <a:r>
              <a:rPr lang="en-US" sz="2000"/>
              <a:t>usa</a:t>
            </a:r>
            <a:r>
              <a:rPr lang="en-US" sz="2000" dirty="0"/>
              <a:t> la </a:t>
            </a:r>
            <a:r>
              <a:rPr lang="en-US" sz="2000"/>
              <a:t>extensión</a:t>
            </a:r>
            <a:r>
              <a:rPr lang="en-US" sz="2000" dirty="0"/>
              <a:t> de </a:t>
            </a:r>
            <a:r>
              <a:rPr lang="en-US" sz="2000"/>
              <a:t>SQl</a:t>
            </a:r>
            <a:r>
              <a:rPr lang="en-US" sz="2000" dirty="0"/>
              <a:t> de Dataflow para </a:t>
            </a:r>
            <a:r>
              <a:rPr lang="en-US" sz="2000"/>
              <a:t>agregar</a:t>
            </a:r>
            <a:r>
              <a:rPr lang="en-US" sz="2000" dirty="0"/>
              <a:t> </a:t>
            </a:r>
            <a:r>
              <a:rPr lang="en-US" sz="2000"/>
              <a:t>datos</a:t>
            </a:r>
            <a:r>
              <a:rPr lang="en-US" sz="2000" dirty="0"/>
              <a:t>.</a:t>
            </a:r>
          </a:p>
          <a:p>
            <a:pPr marL="285750" indent="-228600">
              <a:buFont typeface="Arial" panose="020B0604020202020204" pitchFamily="34" charset="0"/>
              <a:buChar char="•"/>
            </a:pPr>
            <a:r>
              <a:rPr lang="en-US" sz="2000" dirty="0"/>
              <a:t>Window timestamps: </a:t>
            </a:r>
            <a:r>
              <a:rPr lang="en-US" sz="2000"/>
              <a:t>hace</a:t>
            </a:r>
            <a:r>
              <a:rPr lang="en-US" sz="2000" dirty="0"/>
              <a:t> </a:t>
            </a:r>
            <a:r>
              <a:rPr lang="en-US" sz="2000"/>
              <a:t>referencia</a:t>
            </a:r>
            <a:r>
              <a:rPr lang="en-US" sz="2000" dirty="0"/>
              <a:t> a </a:t>
            </a:r>
            <a:r>
              <a:rPr lang="en-US" sz="2000"/>
              <a:t>columnas</a:t>
            </a:r>
            <a:r>
              <a:rPr lang="en-US" sz="2000" dirty="0"/>
              <a:t> con las </a:t>
            </a:r>
            <a:r>
              <a:rPr lang="en-US" sz="2000"/>
              <a:t>marcas</a:t>
            </a:r>
            <a:r>
              <a:rPr lang="en-US" sz="2000" dirty="0"/>
              <a:t> de </a:t>
            </a:r>
            <a:r>
              <a:rPr lang="en-US" sz="2000"/>
              <a:t>tiempo</a:t>
            </a:r>
            <a:r>
              <a:rPr lang="en-US" sz="2000" dirty="0"/>
              <a:t> de </a:t>
            </a:r>
            <a:r>
              <a:rPr lang="en-US" sz="2000"/>
              <a:t>inicio</a:t>
            </a:r>
            <a:r>
              <a:rPr lang="en-US" sz="2000" dirty="0"/>
              <a:t>(</a:t>
            </a:r>
            <a:r>
              <a:rPr lang="en-US" sz="2000"/>
              <a:t>window_star</a:t>
            </a:r>
            <a:r>
              <a:rPr lang="en-US" sz="2000" dirty="0"/>
              <a:t>) y </a:t>
            </a:r>
            <a:r>
              <a:rPr lang="en-US" sz="2000"/>
              <a:t>finalización</a:t>
            </a:r>
            <a:r>
              <a:rPr lang="en-US" sz="2000" dirty="0"/>
              <a:t> de Ventana (</a:t>
            </a:r>
            <a:r>
              <a:rPr lang="en-US" sz="2000"/>
              <a:t>window_end</a:t>
            </a:r>
            <a:r>
              <a:rPr lang="en-US" sz="2000" dirty="0"/>
              <a:t>)</a:t>
            </a:r>
          </a:p>
          <a:p>
            <a:pPr marL="285750" indent="-228600">
              <a:buFont typeface="Arial" panose="020B0604020202020204" pitchFamily="34" charset="0"/>
              <a:buChar char="•"/>
            </a:pPr>
            <a:r>
              <a:rPr lang="en-US" sz="2000"/>
              <a:t>Window_function_expression</a:t>
            </a:r>
            <a:r>
              <a:rPr lang="en-US" sz="2000" dirty="0"/>
              <a:t> </a:t>
            </a:r>
            <a:r>
              <a:rPr lang="en-US" sz="2000"/>
              <a:t>posee</a:t>
            </a:r>
            <a:r>
              <a:rPr lang="en-US" sz="2000" dirty="0"/>
              <a:t> </a:t>
            </a:r>
            <a:r>
              <a:rPr lang="en-US" sz="2000"/>
              <a:t>funciones</a:t>
            </a:r>
            <a:r>
              <a:rPr lang="en-US" sz="2000" dirty="0"/>
              <a:t> de </a:t>
            </a:r>
            <a:r>
              <a:rPr lang="en-US" sz="2000"/>
              <a:t>ventansa</a:t>
            </a:r>
            <a:r>
              <a:rPr lang="en-US" sz="2000" dirty="0"/>
              <a:t> </a:t>
            </a:r>
            <a:r>
              <a:rPr lang="en-US" sz="2000"/>
              <a:t>como</a:t>
            </a:r>
            <a:r>
              <a:rPr lang="en-US" sz="2000" dirty="0"/>
              <a:t>: </a:t>
            </a:r>
          </a:p>
          <a:p>
            <a:pPr marL="742950" lvl="1" indent="-228600">
              <a:buFont typeface="Arial" panose="020B0604020202020204" pitchFamily="34" charset="0"/>
              <a:buChar char="•"/>
            </a:pPr>
            <a:r>
              <a:rPr lang="en-US" sz="2000"/>
              <a:t>TUMBLE</a:t>
            </a:r>
          </a:p>
          <a:p>
            <a:pPr marL="742950" lvl="1" indent="-228600">
              <a:buFont typeface="Arial" panose="020B0604020202020204" pitchFamily="34" charset="0"/>
              <a:buChar char="•"/>
            </a:pPr>
            <a:r>
              <a:rPr lang="en-US" sz="2000"/>
              <a:t>HOP</a:t>
            </a:r>
          </a:p>
          <a:p>
            <a:pPr marL="742950" lvl="1" indent="-228600">
              <a:buFont typeface="Arial" panose="020B0604020202020204" pitchFamily="34" charset="0"/>
              <a:buChar char="•"/>
            </a:pPr>
            <a:r>
              <a:rPr lang="en-US" sz="2000"/>
              <a:t>SESSION</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rcador de contenido 8" descr="Interfaz de usuario gráfica, Texto&#10;&#10;Descripción generada automáticamente">
            <a:extLst>
              <a:ext uri="{FF2B5EF4-FFF2-40B4-BE49-F238E27FC236}">
                <a16:creationId xmlns:a16="http://schemas.microsoft.com/office/drawing/2014/main" id="{4D5C68B5-15FF-418A-B1B8-D80A5D9A46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3423" y="1225629"/>
            <a:ext cx="4397433" cy="1231281"/>
          </a:xfrm>
          <a:prstGeom prst="rect">
            <a:avLst/>
          </a:prstGeom>
        </p:spPr>
      </p:pic>
      <p:sp>
        <p:nvSpPr>
          <p:cNvPr id="28" name="Rectangle 2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descr="Texto&#10;&#10;Descripción generada automáticamente">
            <a:extLst>
              <a:ext uri="{FF2B5EF4-FFF2-40B4-BE49-F238E27FC236}">
                <a16:creationId xmlns:a16="http://schemas.microsoft.com/office/drawing/2014/main" id="{40C5244B-991E-4D01-8AC4-2433A4142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423" y="4159586"/>
            <a:ext cx="4395569" cy="1615371"/>
          </a:xfrm>
          <a:prstGeom prst="rect">
            <a:avLst/>
          </a:prstGeom>
        </p:spPr>
      </p:pic>
    </p:spTree>
    <p:extLst>
      <p:ext uri="{BB962C8B-B14F-4D97-AF65-F5344CB8AC3E}">
        <p14:creationId xmlns:p14="http://schemas.microsoft.com/office/powerpoint/2010/main" val="1813285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4">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a:off x="0" y="158445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ítulo 1">
            <a:extLst>
              <a:ext uri="{FF2B5EF4-FFF2-40B4-BE49-F238E27FC236}">
                <a16:creationId xmlns:a16="http://schemas.microsoft.com/office/drawing/2014/main" id="{66FBE022-A657-492A-97E2-D70129042616}"/>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4000">
                <a:solidFill>
                  <a:srgbClr val="FFFFFF"/>
                </a:solidFill>
              </a:rPr>
              <a:t>Ejecutar consultas en Dataflow SQL</a:t>
            </a:r>
          </a:p>
        </p:txBody>
      </p:sp>
      <p:sp>
        <p:nvSpPr>
          <p:cNvPr id="4" name="Marcador de texto 3">
            <a:extLst>
              <a:ext uri="{FF2B5EF4-FFF2-40B4-BE49-F238E27FC236}">
                <a16:creationId xmlns:a16="http://schemas.microsoft.com/office/drawing/2014/main" id="{3C5957EC-1F5B-4F79-A9C2-EEBB792DB37C}"/>
              </a:ext>
            </a:extLst>
          </p:cNvPr>
          <p:cNvSpPr>
            <a:spLocks noGrp="1"/>
          </p:cNvSpPr>
          <p:nvPr>
            <p:ph type="body" sz="half" idx="2"/>
          </p:nvPr>
        </p:nvSpPr>
        <p:spPr>
          <a:xfrm>
            <a:off x="6355641" y="338328"/>
            <a:ext cx="5029200" cy="1773936"/>
          </a:xfrm>
        </p:spPr>
        <p:txBody>
          <a:bodyPr vert="horz" lIns="91440" tIns="45720" rIns="91440" bIns="45720" rtlCol="0" anchor="ctr">
            <a:normAutofit/>
          </a:bodyPr>
          <a:lstStyle/>
          <a:p>
            <a:r>
              <a:rPr lang="en-US" sz="1800" dirty="0">
                <a:solidFill>
                  <a:srgbClr val="FFFFFF"/>
                </a:solidFill>
              </a:rPr>
              <a:t>Dataflow </a:t>
            </a:r>
            <a:r>
              <a:rPr lang="en-US" sz="1800" dirty="0" err="1">
                <a:solidFill>
                  <a:srgbClr val="FFFFFF"/>
                </a:solidFill>
              </a:rPr>
              <a:t>convierte</a:t>
            </a:r>
            <a:r>
              <a:rPr lang="en-US" sz="1800" dirty="0">
                <a:solidFill>
                  <a:srgbClr val="FFFFFF"/>
                </a:solidFill>
              </a:rPr>
              <a:t> las </a:t>
            </a:r>
            <a:r>
              <a:rPr lang="en-US" sz="1800" dirty="0" err="1">
                <a:solidFill>
                  <a:srgbClr val="FFFFFF"/>
                </a:solidFill>
              </a:rPr>
              <a:t>consultas</a:t>
            </a:r>
            <a:r>
              <a:rPr lang="en-US" sz="1800" dirty="0">
                <a:solidFill>
                  <a:srgbClr val="FFFFFF"/>
                </a:solidFill>
              </a:rPr>
              <a:t> </a:t>
            </a:r>
            <a:r>
              <a:rPr lang="en-US" sz="1800" dirty="0" err="1">
                <a:solidFill>
                  <a:srgbClr val="FFFFFF"/>
                </a:solidFill>
              </a:rPr>
              <a:t>en</a:t>
            </a:r>
            <a:r>
              <a:rPr lang="en-US" sz="1800" dirty="0">
                <a:solidFill>
                  <a:srgbClr val="FFFFFF"/>
                </a:solidFill>
              </a:rPr>
              <a:t> una </a:t>
            </a:r>
            <a:r>
              <a:rPr lang="en-US" sz="1800" dirty="0" err="1">
                <a:solidFill>
                  <a:srgbClr val="FFFFFF"/>
                </a:solidFill>
              </a:rPr>
              <a:t>canalización</a:t>
            </a:r>
            <a:r>
              <a:rPr lang="en-US" sz="1800" dirty="0">
                <a:solidFill>
                  <a:srgbClr val="FFFFFF"/>
                </a:solidFill>
              </a:rPr>
              <a:t> de Apache Beam y  se </a:t>
            </a:r>
            <a:r>
              <a:rPr lang="en-US" sz="1800" dirty="0" err="1">
                <a:solidFill>
                  <a:srgbClr val="FFFFFF"/>
                </a:solidFill>
              </a:rPr>
              <a:t>puede</a:t>
            </a:r>
            <a:r>
              <a:rPr lang="en-US" sz="1800" dirty="0">
                <a:solidFill>
                  <a:srgbClr val="FFFFFF"/>
                </a:solidFill>
              </a:rPr>
              <a:t> </a:t>
            </a:r>
            <a:r>
              <a:rPr lang="en-US" sz="1800" dirty="0" err="1">
                <a:solidFill>
                  <a:srgbClr val="FFFFFF"/>
                </a:solidFill>
              </a:rPr>
              <a:t>ejecutar</a:t>
            </a:r>
            <a:r>
              <a:rPr lang="en-US" sz="1800" dirty="0">
                <a:solidFill>
                  <a:srgbClr val="FFFFFF"/>
                </a:solidFill>
              </a:rPr>
              <a:t> </a:t>
            </a:r>
            <a:r>
              <a:rPr lang="en-US" sz="1800" dirty="0" err="1">
                <a:solidFill>
                  <a:srgbClr val="FFFFFF"/>
                </a:solidFill>
              </a:rPr>
              <a:t>en</a:t>
            </a:r>
            <a:r>
              <a:rPr lang="en-US" sz="1800" dirty="0">
                <a:solidFill>
                  <a:srgbClr val="FFFFFF"/>
                </a:solidFill>
              </a:rPr>
              <a:t> </a:t>
            </a:r>
            <a:r>
              <a:rPr lang="en-US" sz="1800" dirty="0" err="1">
                <a:solidFill>
                  <a:srgbClr val="FFFFFF"/>
                </a:solidFill>
              </a:rPr>
              <a:t>cCoud</a:t>
            </a:r>
            <a:r>
              <a:rPr lang="en-US" sz="1800" dirty="0">
                <a:solidFill>
                  <a:srgbClr val="FFFFFF"/>
                </a:solidFill>
              </a:rPr>
              <a:t> console o </a:t>
            </a:r>
            <a:r>
              <a:rPr lang="en-US" sz="1800" dirty="0" err="1">
                <a:solidFill>
                  <a:srgbClr val="FFFFFF"/>
                </a:solidFill>
              </a:rPr>
              <a:t>líneas</a:t>
            </a:r>
            <a:r>
              <a:rPr lang="en-US" sz="1800" dirty="0">
                <a:solidFill>
                  <a:srgbClr val="FFFFFF"/>
                </a:solidFill>
              </a:rPr>
              <a:t> de </a:t>
            </a:r>
            <a:r>
              <a:rPr lang="en-US" sz="1800" dirty="0" err="1">
                <a:solidFill>
                  <a:srgbClr val="FFFFFF"/>
                </a:solidFill>
              </a:rPr>
              <a:t>comando</a:t>
            </a:r>
            <a:r>
              <a:rPr lang="en-US" sz="1800" dirty="0">
                <a:solidFill>
                  <a:srgbClr val="FFFFFF"/>
                </a:solidFill>
              </a:rPr>
              <a:t>.</a:t>
            </a:r>
          </a:p>
          <a:p>
            <a:pPr indent="-228600">
              <a:buFont typeface="Arial" panose="020B0604020202020204" pitchFamily="34" charset="0"/>
              <a:buChar char="•"/>
            </a:pPr>
            <a:endParaRPr lang="en-US" sz="1800" dirty="0">
              <a:solidFill>
                <a:srgbClr val="FFFFFF"/>
              </a:solidFill>
            </a:endParaRPr>
          </a:p>
          <a:p>
            <a:pPr indent="-228600">
              <a:buFont typeface="Arial" panose="020B0604020202020204" pitchFamily="34" charset="0"/>
              <a:buChar char="•"/>
            </a:pPr>
            <a:endParaRPr lang="en-US" sz="1800" dirty="0">
              <a:solidFill>
                <a:srgbClr val="FFFFFF"/>
              </a:solidFill>
            </a:endParaRPr>
          </a:p>
        </p:txBody>
      </p:sp>
      <p:sp>
        <p:nvSpPr>
          <p:cNvPr id="29" name="Rectangle 16">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805364"/>
            <a:ext cx="12188952" cy="4052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Interfaz de usuario gráfica, Texto, Aplicación&#10;&#10;Descripción generada automáticamente">
            <a:extLst>
              <a:ext uri="{FF2B5EF4-FFF2-40B4-BE49-F238E27FC236}">
                <a16:creationId xmlns:a16="http://schemas.microsoft.com/office/drawing/2014/main" id="{FF8AC072-7C2B-4DEC-9A79-9A5A210EA5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4730" y="3032449"/>
            <a:ext cx="4616898" cy="3108960"/>
          </a:xfrm>
          <a:prstGeom prst="rect">
            <a:avLst/>
          </a:prstGeom>
        </p:spPr>
      </p:pic>
      <p:pic>
        <p:nvPicPr>
          <p:cNvPr id="8" name="Imagen 7" descr="Texto&#10;&#10;Descripción generada automáticamente con confianza media">
            <a:extLst>
              <a:ext uri="{FF2B5EF4-FFF2-40B4-BE49-F238E27FC236}">
                <a16:creationId xmlns:a16="http://schemas.microsoft.com/office/drawing/2014/main" id="{415EE3FA-D73A-40D0-9BA6-DD4821B14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641" y="3590347"/>
            <a:ext cx="5166360" cy="1993164"/>
          </a:xfrm>
          <a:prstGeom prst="rect">
            <a:avLst/>
          </a:prstGeom>
        </p:spPr>
      </p:pic>
    </p:spTree>
    <p:extLst>
      <p:ext uri="{BB962C8B-B14F-4D97-AF65-F5344CB8AC3E}">
        <p14:creationId xmlns:p14="http://schemas.microsoft.com/office/powerpoint/2010/main" val="346582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ítulo 11">
            <a:extLst>
              <a:ext uri="{FF2B5EF4-FFF2-40B4-BE49-F238E27FC236}">
                <a16:creationId xmlns:a16="http://schemas.microsoft.com/office/drawing/2014/main" id="{BB21CFFB-3168-4023-9200-FC7FD2287014}"/>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600" kern="1200">
                <a:solidFill>
                  <a:schemeClr val="tx1"/>
                </a:solidFill>
                <a:latin typeface="+mj-lt"/>
                <a:ea typeface="+mj-ea"/>
                <a:cs typeface="+mj-cs"/>
              </a:rPr>
              <a:t>Usando la interfaz de monitoreo de Dataflow</a:t>
            </a:r>
          </a:p>
        </p:txBody>
      </p:sp>
      <p:sp>
        <p:nvSpPr>
          <p:cNvPr id="24" name="Rectangle 2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Marcador de texto 9">
            <a:extLst>
              <a:ext uri="{FF2B5EF4-FFF2-40B4-BE49-F238E27FC236}">
                <a16:creationId xmlns:a16="http://schemas.microsoft.com/office/drawing/2014/main" id="{D5165A33-4168-4CF5-981A-0FE415A04197}"/>
              </a:ext>
            </a:extLst>
          </p:cNvPr>
          <p:cNvSpPr>
            <a:spLocks noGrp="1"/>
          </p:cNvSpPr>
          <p:nvPr>
            <p:ph type="body" sz="half" idx="2"/>
          </p:nvPr>
        </p:nvSpPr>
        <p:spPr>
          <a:xfrm>
            <a:off x="841248" y="2252870"/>
            <a:ext cx="3412219" cy="3560251"/>
          </a:xfrm>
        </p:spPr>
        <p:txBody>
          <a:bodyPr vert="horz" lIns="91440" tIns="45720" rIns="91440" bIns="45720" rtlCol="0">
            <a:normAutofit fontScale="92500" lnSpcReduction="10000"/>
          </a:bodyPr>
          <a:lstStyle/>
          <a:p>
            <a:pPr marL="285750" indent="-228600">
              <a:buFont typeface="Arial" panose="020B0604020202020204" pitchFamily="34" charset="0"/>
              <a:buChar char="•"/>
            </a:pPr>
            <a:r>
              <a:rPr lang="es-ES" sz="1700" dirty="0"/>
              <a:t>Permite ver e interactuar  con sus trabajos de </a:t>
            </a:r>
            <a:r>
              <a:rPr lang="es-ES" sz="1700" dirty="0" err="1"/>
              <a:t>Dataflow</a:t>
            </a:r>
            <a:r>
              <a:rPr lang="es-ES" sz="1700" dirty="0"/>
              <a:t> actuales y los últimos 30 días.</a:t>
            </a:r>
          </a:p>
          <a:p>
            <a:pPr marL="285750" indent="-228600">
              <a:buFont typeface="Arial" panose="020B0604020202020204" pitchFamily="34" charset="0"/>
              <a:buChar char="•"/>
            </a:pPr>
            <a:r>
              <a:rPr lang="es-ES" sz="1700" dirty="0"/>
              <a:t>Representación gráfica de cada canalización.</a:t>
            </a:r>
          </a:p>
          <a:p>
            <a:pPr marL="285750" indent="-228600">
              <a:buFont typeface="Arial" panose="020B0604020202020204" pitchFamily="34" charset="0"/>
              <a:buChar char="•"/>
            </a:pPr>
            <a:r>
              <a:rPr lang="es-ES" sz="1700" dirty="0"/>
              <a:t>Detalle sobre el estado, ejecución y versión SDK del trabajo.</a:t>
            </a:r>
          </a:p>
          <a:p>
            <a:pPr indent="-228600">
              <a:buFont typeface="Arial" panose="020B0604020202020204" pitchFamily="34" charset="0"/>
              <a:buChar char="•"/>
            </a:pPr>
            <a:r>
              <a:rPr lang="es-ES" sz="1700" dirty="0"/>
              <a:t>Pasos para abrí la interfaz de </a:t>
            </a:r>
            <a:r>
              <a:rPr lang="es-ES" sz="1700" dirty="0" err="1"/>
              <a:t>Dataflow</a:t>
            </a:r>
            <a:r>
              <a:rPr lang="es-ES" sz="1700" dirty="0"/>
              <a:t>: </a:t>
            </a:r>
          </a:p>
          <a:p>
            <a:pPr lvl="1" indent="-228600">
              <a:buFont typeface="Arial" panose="020B0604020202020204" pitchFamily="34" charset="0"/>
              <a:buChar char="•"/>
            </a:pPr>
            <a:r>
              <a:rPr lang="es-ES" sz="1500" dirty="0"/>
              <a:t>Iniciar </a:t>
            </a:r>
            <a:r>
              <a:rPr lang="es-ES" sz="1500" dirty="0" err="1"/>
              <a:t>session</a:t>
            </a:r>
            <a:r>
              <a:rPr lang="es-ES" sz="1500" dirty="0"/>
              <a:t> en Cloud </a:t>
            </a:r>
            <a:r>
              <a:rPr lang="es-ES" sz="1500" dirty="0" err="1"/>
              <a:t>Console</a:t>
            </a:r>
            <a:r>
              <a:rPr lang="es-ES" sz="1500" dirty="0"/>
              <a:t>.</a:t>
            </a:r>
          </a:p>
          <a:p>
            <a:pPr lvl="1" indent="-228600">
              <a:buFont typeface="Arial" panose="020B0604020202020204" pitchFamily="34" charset="0"/>
              <a:buChar char="•"/>
            </a:pPr>
            <a:r>
              <a:rPr lang="es-ES" sz="1500" dirty="0"/>
              <a:t>Seleccione su Proyecto de Google Cloud.</a:t>
            </a:r>
          </a:p>
          <a:p>
            <a:pPr lvl="1" indent="-228600">
              <a:buFont typeface="Arial" panose="020B0604020202020204" pitchFamily="34" charset="0"/>
              <a:buChar char="•"/>
            </a:pPr>
            <a:r>
              <a:rPr lang="es-ES" sz="1500" dirty="0"/>
              <a:t>Navegue a la sección Big data y hacer clic en </a:t>
            </a:r>
            <a:r>
              <a:rPr lang="es-ES" sz="1500" dirty="0" err="1"/>
              <a:t>Dataflow</a:t>
            </a:r>
            <a:r>
              <a:rPr lang="es-ES" sz="1500" dirty="0"/>
              <a:t>.</a:t>
            </a:r>
          </a:p>
          <a:p>
            <a:pPr marL="285750" indent="-228600">
              <a:buFont typeface="Arial" panose="020B0604020202020204" pitchFamily="34" charset="0"/>
              <a:buChar char="•"/>
            </a:pPr>
            <a:endParaRPr lang="en-US" sz="1700" dirty="0"/>
          </a:p>
        </p:txBody>
      </p:sp>
      <p:pic>
        <p:nvPicPr>
          <p:cNvPr id="25" name="Imagen 24">
            <a:extLst>
              <a:ext uri="{FF2B5EF4-FFF2-40B4-BE49-F238E27FC236}">
                <a16:creationId xmlns:a16="http://schemas.microsoft.com/office/drawing/2014/main" id="{0515B80D-95B4-4A5B-8F3A-0CEFCD5971A5}"/>
              </a:ext>
            </a:extLst>
          </p:cNvPr>
          <p:cNvPicPr>
            <a:picLocks noChangeAspect="1"/>
          </p:cNvPicPr>
          <p:nvPr/>
        </p:nvPicPr>
        <p:blipFill>
          <a:blip r:embed="rId3"/>
          <a:stretch>
            <a:fillRect/>
          </a:stretch>
        </p:blipFill>
        <p:spPr>
          <a:xfrm>
            <a:off x="5156842" y="1171300"/>
            <a:ext cx="6559791" cy="4577696"/>
          </a:xfrm>
          <a:prstGeom prst="rect">
            <a:avLst/>
          </a:prstGeom>
        </p:spPr>
      </p:pic>
    </p:spTree>
    <p:extLst>
      <p:ext uri="{BB962C8B-B14F-4D97-AF65-F5344CB8AC3E}">
        <p14:creationId xmlns:p14="http://schemas.microsoft.com/office/powerpoint/2010/main" val="3432855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8B8A6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34C6FA5-D6F7-42F0-A59E-B4670183C60A}"/>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Características de Dataflow</a:t>
            </a:r>
          </a:p>
        </p:txBody>
      </p:sp>
      <p:pic>
        <p:nvPicPr>
          <p:cNvPr id="8" name="Marcador de contenido 7" descr="Diagrama&#10;&#10;Descripción generada automáticamente">
            <a:extLst>
              <a:ext uri="{FF2B5EF4-FFF2-40B4-BE49-F238E27FC236}">
                <a16:creationId xmlns:a16="http://schemas.microsoft.com/office/drawing/2014/main" id="{CC982444-8BC7-4A90-AD62-FAFA8881C32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4426" b="2"/>
          <a:stretch/>
        </p:blipFill>
        <p:spPr>
          <a:xfrm>
            <a:off x="327547" y="2454903"/>
            <a:ext cx="7058306" cy="4080254"/>
          </a:xfrm>
          <a:prstGeom prst="rect">
            <a:avLst/>
          </a:prstGeom>
        </p:spPr>
      </p:pic>
      <p:sp>
        <p:nvSpPr>
          <p:cNvPr id="29"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Marcador de contenido 4">
            <a:extLst>
              <a:ext uri="{FF2B5EF4-FFF2-40B4-BE49-F238E27FC236}">
                <a16:creationId xmlns:a16="http://schemas.microsoft.com/office/drawing/2014/main" id="{5B5C9B5B-D7C0-432C-9070-793B7E5CF99F}"/>
              </a:ext>
            </a:extLst>
          </p:cNvPr>
          <p:cNvGraphicFramePr>
            <a:graphicFrameLocks noGrp="1"/>
          </p:cNvGraphicFramePr>
          <p:nvPr>
            <p:ph sz="half" idx="1"/>
            <p:extLst>
              <p:ext uri="{D42A27DB-BD31-4B8C-83A1-F6EECF244321}">
                <p14:modId xmlns:p14="http://schemas.microsoft.com/office/powerpoint/2010/main" val="2341387515"/>
              </p:ext>
            </p:extLst>
          </p:nvPr>
        </p:nvGraphicFramePr>
        <p:xfrm>
          <a:off x="7894408" y="408372"/>
          <a:ext cx="3638425" cy="5906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329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Marcador de contenido 9" descr="Diagrama&#10;&#10;Descripción generada automáticamente">
            <a:extLst>
              <a:ext uri="{FF2B5EF4-FFF2-40B4-BE49-F238E27FC236}">
                <a16:creationId xmlns:a16="http://schemas.microsoft.com/office/drawing/2014/main" id="{AD9DBDE3-ED6F-4D99-8716-14D9FCE3996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82700" y="3009900"/>
            <a:ext cx="5549900" cy="2692400"/>
          </a:xfrm>
        </p:spPr>
      </p:pic>
      <p:sp>
        <p:nvSpPr>
          <p:cNvPr id="3" name="Marcador de texto 2">
            <a:extLst>
              <a:ext uri="{FF2B5EF4-FFF2-40B4-BE49-F238E27FC236}">
                <a16:creationId xmlns:a16="http://schemas.microsoft.com/office/drawing/2014/main" id="{F29D64EF-D6F2-477A-B19C-A1B63592C3C2}"/>
              </a:ext>
            </a:extLst>
          </p:cNvPr>
          <p:cNvSpPr>
            <a:spLocks noGrp="1"/>
          </p:cNvSpPr>
          <p:nvPr>
            <p:ph type="body" idx="4294967295"/>
          </p:nvPr>
        </p:nvSpPr>
        <p:spPr>
          <a:xfrm>
            <a:off x="1282700" y="5168900"/>
            <a:ext cx="5549900" cy="533400"/>
          </a:xfrm>
          <a:solidFill>
            <a:srgbClr val="000000">
              <a:alpha val="50000"/>
            </a:srgbClr>
          </a:solidFill>
          <a:ln>
            <a:noFill/>
          </a:ln>
        </p:spPr>
        <p:txBody>
          <a:bodyPr wrap="square" anchor="ctr">
            <a:noAutofit/>
          </a:bodyPr>
          <a:lstStyle/>
          <a:p>
            <a:pPr marL="0" indent="0" algn="ctr">
              <a:buNone/>
            </a:pPr>
            <a:r>
              <a:rPr lang="es-MX" sz="1300">
                <a:solidFill>
                  <a:srgbClr val="FFFFFF"/>
                </a:solidFill>
              </a:rPr>
              <a:t>Antes </a:t>
            </a:r>
            <a:endParaRPr lang="es-PA" sz="1300">
              <a:solidFill>
                <a:srgbClr val="FFFFFF"/>
              </a:solidFill>
            </a:endParaRPr>
          </a:p>
        </p:txBody>
      </p:sp>
      <p:pic>
        <p:nvPicPr>
          <p:cNvPr id="12" name="Marcador de contenido 11" descr="Diagrama&#10;&#10;Descripción generada automáticamente">
            <a:extLst>
              <a:ext uri="{FF2B5EF4-FFF2-40B4-BE49-F238E27FC236}">
                <a16:creationId xmlns:a16="http://schemas.microsoft.com/office/drawing/2014/main" id="{0D857F59-715C-49A6-BA3F-5E1F6BFC0F0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08800" y="3009900"/>
            <a:ext cx="4419600" cy="2692400"/>
          </a:xfrm>
        </p:spPr>
      </p:pic>
      <p:sp>
        <p:nvSpPr>
          <p:cNvPr id="5" name="Marcador de texto 4">
            <a:extLst>
              <a:ext uri="{FF2B5EF4-FFF2-40B4-BE49-F238E27FC236}">
                <a16:creationId xmlns:a16="http://schemas.microsoft.com/office/drawing/2014/main" id="{0E979DA1-B5BE-4EE6-A405-B0C7DF496B72}"/>
              </a:ext>
            </a:extLst>
          </p:cNvPr>
          <p:cNvSpPr>
            <a:spLocks noGrp="1"/>
          </p:cNvSpPr>
          <p:nvPr>
            <p:ph type="body" sz="quarter" idx="4294967295"/>
          </p:nvPr>
        </p:nvSpPr>
        <p:spPr>
          <a:xfrm>
            <a:off x="6908800" y="5168900"/>
            <a:ext cx="4419600" cy="533400"/>
          </a:xfrm>
          <a:solidFill>
            <a:srgbClr val="000000">
              <a:alpha val="50000"/>
            </a:srgbClr>
          </a:solidFill>
          <a:ln>
            <a:noFill/>
          </a:ln>
        </p:spPr>
        <p:txBody>
          <a:bodyPr wrap="square" anchor="ctr">
            <a:noAutofit/>
          </a:bodyPr>
          <a:lstStyle/>
          <a:p>
            <a:pPr marL="0" indent="0" algn="ctr">
              <a:buNone/>
            </a:pPr>
            <a:r>
              <a:rPr lang="es-MX" sz="1300">
                <a:solidFill>
                  <a:srgbClr val="FFFFFF"/>
                </a:solidFill>
              </a:rPr>
              <a:t>Actualmente</a:t>
            </a:r>
            <a:endParaRPr lang="es-PA" sz="1300">
              <a:solidFill>
                <a:srgbClr val="FFFFFF"/>
              </a:solidFill>
            </a:endParaRPr>
          </a:p>
        </p:txBody>
      </p:sp>
      <p:sp>
        <p:nvSpPr>
          <p:cNvPr id="13" name="Título 12">
            <a:extLst>
              <a:ext uri="{FF2B5EF4-FFF2-40B4-BE49-F238E27FC236}">
                <a16:creationId xmlns:a16="http://schemas.microsoft.com/office/drawing/2014/main" id="{8C2C350D-E2F8-44C2-8AD7-B0A957A4E224}"/>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s-ES" sz="2500" kern="1200" dirty="0">
                <a:solidFill>
                  <a:srgbClr val="FFFFFF"/>
                </a:solidFill>
                <a:effectLst/>
                <a:latin typeface="+mj-lt"/>
                <a:ea typeface="+mj-ea"/>
                <a:cs typeface="+mj-cs"/>
              </a:rPr>
              <a:t>Programación por lotes y el procesamiento de datos eran dos cosas muy separadas y diferentes</a:t>
            </a:r>
            <a:endParaRPr lang="es-ES" sz="2500" kern="1200" dirty="0">
              <a:solidFill>
                <a:srgbClr val="FFFFFF"/>
              </a:solidFill>
              <a:latin typeface="+mj-lt"/>
              <a:ea typeface="+mj-ea"/>
              <a:cs typeface="+mj-cs"/>
            </a:endParaRPr>
          </a:p>
        </p:txBody>
      </p:sp>
    </p:spTree>
    <p:extLst>
      <p:ext uri="{BB962C8B-B14F-4D97-AF65-F5344CB8AC3E}">
        <p14:creationId xmlns:p14="http://schemas.microsoft.com/office/powerpoint/2010/main" val="75999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2546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ítulo 3">
            <a:extLst>
              <a:ext uri="{FF2B5EF4-FFF2-40B4-BE49-F238E27FC236}">
                <a16:creationId xmlns:a16="http://schemas.microsoft.com/office/drawing/2014/main" id="{537A0B48-0C1A-4D5F-9DE0-2635892A994E}"/>
              </a:ext>
            </a:extLst>
          </p:cNvPr>
          <p:cNvSpPr>
            <a:spLocks noGrp="1"/>
          </p:cNvSpPr>
          <p:nvPr>
            <p:ph type="title"/>
          </p:nvPr>
        </p:nvSpPr>
        <p:spPr>
          <a:xfrm>
            <a:off x="777240" y="694944"/>
            <a:ext cx="6610388" cy="1042416"/>
          </a:xfrm>
        </p:spPr>
        <p:txBody>
          <a:bodyPr vert="horz" lIns="91440" tIns="45720" rIns="91440" bIns="45720" rtlCol="0" anchor="ctr">
            <a:normAutofit/>
          </a:bodyPr>
          <a:lstStyle/>
          <a:p>
            <a:r>
              <a:rPr lang="en-US" sz="3600" kern="1200">
                <a:solidFill>
                  <a:srgbClr val="FFFFFF"/>
                </a:solidFill>
                <a:latin typeface="+mj-lt"/>
                <a:ea typeface="+mj-ea"/>
                <a:cs typeface="+mj-cs"/>
              </a:rPr>
              <a:t>Conceptos básicos Apache Beams</a:t>
            </a:r>
          </a:p>
        </p:txBody>
      </p:sp>
      <p:sp>
        <p:nvSpPr>
          <p:cNvPr id="49" name="Rectangle 4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6FE23">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6FE2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Marcador de contenido 12" descr="Diagrama&#10;&#10;Descripción generada automáticamente">
            <a:extLst>
              <a:ext uri="{FF2B5EF4-FFF2-40B4-BE49-F238E27FC236}">
                <a16:creationId xmlns:a16="http://schemas.microsoft.com/office/drawing/2014/main" id="{D42F7B36-34DB-42EB-8288-A7BCE93E48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142" y="2624855"/>
            <a:ext cx="6795370" cy="3278765"/>
          </a:xfrm>
          <a:prstGeom prst="rect">
            <a:avLst/>
          </a:prstGeom>
        </p:spPr>
      </p:pic>
      <p:sp>
        <p:nvSpPr>
          <p:cNvPr id="61" name="Rectangle 5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62A3B8CF-7201-4CFE-9B6E-5FAA0E9F239A}"/>
              </a:ext>
            </a:extLst>
          </p:cNvPr>
          <p:cNvGraphicFramePr>
            <a:graphicFrameLocks noGrp="1"/>
          </p:cNvGraphicFramePr>
          <p:nvPr>
            <p:ph sz="half" idx="1"/>
            <p:extLst>
              <p:ext uri="{D42A27DB-BD31-4B8C-83A1-F6EECF244321}">
                <p14:modId xmlns:p14="http://schemas.microsoft.com/office/powerpoint/2010/main" val="2580365214"/>
              </p:ext>
            </p:extLst>
          </p:nvPr>
        </p:nvGraphicFramePr>
        <p:xfrm>
          <a:off x="8109311" y="2393792"/>
          <a:ext cx="3360212" cy="3740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1285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6" name="Marcador de contenido 25" descr="Diagrama, Forma&#10;&#10;Descripción generada automáticamente">
            <a:extLst>
              <a:ext uri="{FF2B5EF4-FFF2-40B4-BE49-F238E27FC236}">
                <a16:creationId xmlns:a16="http://schemas.microsoft.com/office/drawing/2014/main" id="{D7A3A7DE-A0D0-4E3D-8D92-AC5B6AFE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25" y="2670685"/>
            <a:ext cx="5239470" cy="2763820"/>
          </a:xfrm>
          <a:prstGeom prst="rect">
            <a:avLst/>
          </a:prstGeom>
        </p:spPr>
      </p:pic>
      <p:cxnSp>
        <p:nvCxnSpPr>
          <p:cNvPr id="71" name="Straight Connector 7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Marcador de contenido 28" descr="Diagrama&#10;&#10;Descripción generada automáticamente">
            <a:extLst>
              <a:ext uri="{FF2B5EF4-FFF2-40B4-BE49-F238E27FC236}">
                <a16:creationId xmlns:a16="http://schemas.microsoft.com/office/drawing/2014/main" id="{2C5EC25F-01ED-4D93-B851-68856C557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46" y="3226420"/>
            <a:ext cx="4644528" cy="1718475"/>
          </a:xfrm>
          <a:prstGeom prst="rect">
            <a:avLst/>
          </a:prstGeom>
        </p:spPr>
      </p:pic>
      <p:sp>
        <p:nvSpPr>
          <p:cNvPr id="77" name="CuadroTexto 76">
            <a:extLst>
              <a:ext uri="{FF2B5EF4-FFF2-40B4-BE49-F238E27FC236}">
                <a16:creationId xmlns:a16="http://schemas.microsoft.com/office/drawing/2014/main" id="{C581B415-A228-435B-8C45-E93FF766A3EA}"/>
              </a:ext>
            </a:extLst>
          </p:cNvPr>
          <p:cNvSpPr txBox="1"/>
          <p:nvPr/>
        </p:nvSpPr>
        <p:spPr>
          <a:xfrm>
            <a:off x="865911" y="1600372"/>
            <a:ext cx="5196384" cy="840230"/>
          </a:xfrm>
          <a:prstGeom prst="rect">
            <a:avLst/>
          </a:prstGeom>
          <a:noFill/>
        </p:spPr>
        <p:txBody>
          <a:bodyPr wrap="square">
            <a:spAutoFit/>
          </a:bodyPr>
          <a:lstStyle/>
          <a:p>
            <a:pPr algn="just">
              <a:lnSpc>
                <a:spcPct val="90000"/>
              </a:lnSpc>
              <a:spcBef>
                <a:spcPct val="0"/>
              </a:spcBef>
              <a:spcAft>
                <a:spcPts val="600"/>
              </a:spcAft>
            </a:pPr>
            <a:r>
              <a:rPr lang="en-US" sz="1800" dirty="0">
                <a:effectLst/>
                <a:latin typeface="+mj-lt"/>
                <a:ea typeface="+mj-ea"/>
                <a:cs typeface="+mj-cs"/>
              </a:rPr>
              <a:t>La forma de una </a:t>
            </a:r>
            <a:r>
              <a:rPr lang="en-US" sz="1800" dirty="0" err="1">
                <a:effectLst/>
                <a:latin typeface="+mj-lt"/>
                <a:ea typeface="+mj-ea"/>
                <a:cs typeface="+mj-cs"/>
              </a:rPr>
              <a:t>canalización</a:t>
            </a:r>
            <a:r>
              <a:rPr lang="en-US" sz="1800" dirty="0">
                <a:effectLst/>
                <a:latin typeface="+mj-lt"/>
                <a:ea typeface="+mj-ea"/>
                <a:cs typeface="+mj-cs"/>
              </a:rPr>
              <a:t> no es solo una </a:t>
            </a:r>
            <a:r>
              <a:rPr lang="en-US" sz="1800" dirty="0" err="1">
                <a:effectLst/>
                <a:latin typeface="+mj-lt"/>
                <a:ea typeface="+mj-ea"/>
                <a:cs typeface="+mj-cs"/>
              </a:rPr>
              <a:t>progresión</a:t>
            </a:r>
            <a:r>
              <a:rPr lang="en-US" sz="1800" dirty="0">
                <a:effectLst/>
                <a:latin typeface="+mj-lt"/>
                <a:ea typeface="+mj-ea"/>
                <a:cs typeface="+mj-cs"/>
              </a:rPr>
              <a:t> lineal </a:t>
            </a:r>
            <a:r>
              <a:rPr lang="en-US" sz="1800" dirty="0" err="1">
                <a:effectLst/>
                <a:latin typeface="+mj-lt"/>
                <a:ea typeface="+mj-ea"/>
                <a:cs typeface="+mj-cs"/>
              </a:rPr>
              <a:t>única</a:t>
            </a:r>
            <a:r>
              <a:rPr lang="en-US" sz="1800" dirty="0">
                <a:effectLst/>
                <a:latin typeface="+mj-lt"/>
                <a:ea typeface="+mj-ea"/>
                <a:cs typeface="+mj-cs"/>
              </a:rPr>
              <a:t> </a:t>
            </a:r>
            <a:r>
              <a:rPr lang="en-US" sz="1800" dirty="0" err="1">
                <a:effectLst/>
                <a:latin typeface="+mj-lt"/>
                <a:ea typeface="+mj-ea"/>
                <a:cs typeface="+mj-cs"/>
              </a:rPr>
              <a:t>sino</a:t>
            </a:r>
            <a:r>
              <a:rPr lang="en-US" sz="1800" dirty="0">
                <a:effectLst/>
                <a:latin typeface="+mj-lt"/>
                <a:ea typeface="+mj-ea"/>
                <a:cs typeface="+mj-cs"/>
              </a:rPr>
              <a:t> un </a:t>
            </a:r>
            <a:r>
              <a:rPr lang="en-US" sz="1800" dirty="0" err="1">
                <a:effectLst/>
                <a:latin typeface="+mj-lt"/>
                <a:ea typeface="+mj-ea"/>
                <a:cs typeface="+mj-cs"/>
              </a:rPr>
              <a:t>grafo</a:t>
            </a:r>
            <a:r>
              <a:rPr lang="en-US" sz="1800" dirty="0">
                <a:effectLst/>
                <a:latin typeface="+mj-lt"/>
                <a:ea typeface="+mj-ea"/>
                <a:cs typeface="+mj-cs"/>
              </a:rPr>
              <a:t> </a:t>
            </a:r>
            <a:r>
              <a:rPr lang="en-US" sz="1800" dirty="0" err="1">
                <a:effectLst/>
                <a:latin typeface="+mj-lt"/>
                <a:ea typeface="+mj-ea"/>
                <a:cs typeface="+mj-cs"/>
              </a:rPr>
              <a:t>dirigido</a:t>
            </a:r>
            <a:r>
              <a:rPr lang="en-US" sz="1800" dirty="0">
                <a:effectLst/>
                <a:latin typeface="+mj-lt"/>
                <a:ea typeface="+mj-ea"/>
                <a:cs typeface="+mj-cs"/>
              </a:rPr>
              <a:t> con </a:t>
            </a:r>
            <a:r>
              <a:rPr lang="en-US" sz="1800" dirty="0" err="1">
                <a:effectLst/>
                <a:latin typeface="+mj-lt"/>
                <a:ea typeface="+mj-ea"/>
                <a:cs typeface="+mj-cs"/>
              </a:rPr>
              <a:t>ramas</a:t>
            </a:r>
            <a:r>
              <a:rPr lang="en-US" sz="1800" dirty="0">
                <a:effectLst/>
                <a:latin typeface="+mj-lt"/>
                <a:ea typeface="+mj-ea"/>
                <a:cs typeface="+mj-cs"/>
              </a:rPr>
              <a:t> y </a:t>
            </a:r>
            <a:r>
              <a:rPr lang="en-US" sz="1800" dirty="0" err="1">
                <a:effectLst/>
                <a:latin typeface="+mj-lt"/>
                <a:ea typeface="+mj-ea"/>
                <a:cs typeface="+mj-cs"/>
              </a:rPr>
              <a:t>agregaciones</a:t>
            </a:r>
            <a:r>
              <a:rPr lang="en-US" sz="1800" dirty="0">
                <a:effectLst/>
                <a:latin typeface="+mj-lt"/>
                <a:ea typeface="+mj-ea"/>
                <a:cs typeface="+mj-cs"/>
              </a:rPr>
              <a:t>.</a:t>
            </a:r>
            <a:endParaRPr lang="en-US" sz="1800" dirty="0">
              <a:latin typeface="+mj-lt"/>
              <a:ea typeface="+mj-ea"/>
              <a:cs typeface="+mj-cs"/>
            </a:endParaRPr>
          </a:p>
        </p:txBody>
      </p:sp>
      <p:sp>
        <p:nvSpPr>
          <p:cNvPr id="78" name="CuadroTexto 77">
            <a:extLst>
              <a:ext uri="{FF2B5EF4-FFF2-40B4-BE49-F238E27FC236}">
                <a16:creationId xmlns:a16="http://schemas.microsoft.com/office/drawing/2014/main" id="{023B0C72-4C92-46ED-8EB9-1EB2BCA8D235}"/>
              </a:ext>
            </a:extLst>
          </p:cNvPr>
          <p:cNvSpPr txBox="1"/>
          <p:nvPr/>
        </p:nvSpPr>
        <p:spPr>
          <a:xfrm>
            <a:off x="6949176" y="1600372"/>
            <a:ext cx="3819667" cy="1877437"/>
          </a:xfrm>
          <a:prstGeom prst="rect">
            <a:avLst/>
          </a:prstGeom>
          <a:noFill/>
        </p:spPr>
        <p:txBody>
          <a:bodyPr wrap="square" rtlCol="0">
            <a:spAutoFit/>
          </a:bodyPr>
          <a:lstStyle/>
          <a:p>
            <a:pPr marL="0" marR="0" algn="just">
              <a:spcBef>
                <a:spcPts val="0"/>
              </a:spcBef>
              <a:spcAft>
                <a:spcPts val="0"/>
              </a:spcAft>
            </a:pPr>
            <a:r>
              <a:rPr lang="es-MX" sz="1400" dirty="0">
                <a:effectLst/>
                <a:latin typeface="Calibri" panose="020F0502020204030204" pitchFamily="34" charset="0"/>
              </a:rPr>
              <a:t>Representan transformaciones en </a:t>
            </a:r>
            <a:r>
              <a:rPr lang="es-MX" sz="1400" dirty="0" err="1">
                <a:effectLst/>
                <a:latin typeface="Calibri" panose="020F0502020204030204" pitchFamily="34" charset="0"/>
              </a:rPr>
              <a:t>Pcollections,mientras</a:t>
            </a:r>
            <a:r>
              <a:rPr lang="es-MX" sz="1400" dirty="0">
                <a:effectLst/>
                <a:latin typeface="Calibri" panose="020F0502020204030204" pitchFamily="34" charset="0"/>
              </a:rPr>
              <a:t> más datos haya, más fácilmente se distribuirán en paralelo entre más trabajadores. En el caso de los datos de transmisión, </a:t>
            </a:r>
            <a:r>
              <a:rPr lang="es-MX" sz="1400" dirty="0" err="1">
                <a:effectLst/>
                <a:latin typeface="Calibri" panose="020F0502020204030204" pitchFamily="34" charset="0"/>
              </a:rPr>
              <a:t>Pcollection</a:t>
            </a:r>
            <a:r>
              <a:rPr lang="es-MX" sz="1400" dirty="0">
                <a:effectLst/>
                <a:latin typeface="Calibri" panose="020F0502020204030204" pitchFamily="34" charset="0"/>
              </a:rPr>
              <a:t> no está delimitada. No tiene fin.</a:t>
            </a:r>
          </a:p>
          <a:p>
            <a:pPr marL="0" marR="0">
              <a:spcBef>
                <a:spcPts val="0"/>
              </a:spcBef>
              <a:spcAft>
                <a:spcPts val="0"/>
              </a:spcAft>
            </a:pPr>
            <a:r>
              <a:rPr lang="es-MX" sz="1400" dirty="0">
                <a:effectLst/>
                <a:latin typeface="Calibri" panose="020F0502020204030204" pitchFamily="34" charset="0"/>
              </a:rPr>
              <a:t> </a:t>
            </a:r>
          </a:p>
          <a:p>
            <a:endParaRPr lang="es-PA" dirty="0"/>
          </a:p>
        </p:txBody>
      </p:sp>
    </p:spTree>
    <p:extLst>
      <p:ext uri="{BB962C8B-B14F-4D97-AF65-F5344CB8AC3E}">
        <p14:creationId xmlns:p14="http://schemas.microsoft.com/office/powerpoint/2010/main" val="889635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ítulo 15">
            <a:extLst>
              <a:ext uri="{FF2B5EF4-FFF2-40B4-BE49-F238E27FC236}">
                <a16:creationId xmlns:a16="http://schemas.microsoft.com/office/drawing/2014/main" id="{189C2E9A-8630-4D14-B874-7EC7DA2EAAA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Ventajas de Dataflow</a:t>
            </a:r>
          </a:p>
        </p:txBody>
      </p:sp>
      <p:cxnSp>
        <p:nvCxnSpPr>
          <p:cNvPr id="28"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Imagen 11" descr="Diagrama&#10;&#10;Descripción generada automáticamente">
            <a:extLst>
              <a:ext uri="{FF2B5EF4-FFF2-40B4-BE49-F238E27FC236}">
                <a16:creationId xmlns:a16="http://schemas.microsoft.com/office/drawing/2014/main" id="{1E8B528B-611E-4F39-88E5-0BD20CF7E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415" y="2695556"/>
            <a:ext cx="4540502" cy="2860516"/>
          </a:xfrm>
          <a:prstGeom prst="rect">
            <a:avLst/>
          </a:prstGeom>
        </p:spPr>
      </p:pic>
      <p:cxnSp>
        <p:nvCxnSpPr>
          <p:cNvPr id="29"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Marcador de contenido 9" descr="Imagen que contiene electrónica, computadora&#10;&#10;Descripción generada automáticamente">
            <a:extLst>
              <a:ext uri="{FF2B5EF4-FFF2-40B4-BE49-F238E27FC236}">
                <a16:creationId xmlns:a16="http://schemas.microsoft.com/office/drawing/2014/main" id="{303B7759-05FB-411F-9056-CC433D02F6A3}"/>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490770" y="3029803"/>
            <a:ext cx="5455917" cy="2503025"/>
          </a:xfrm>
          <a:prstGeom prst="rect">
            <a:avLst/>
          </a:prstGeom>
        </p:spPr>
      </p:pic>
      <p:sp>
        <p:nvSpPr>
          <p:cNvPr id="24" name="CuadroTexto 23">
            <a:extLst>
              <a:ext uri="{FF2B5EF4-FFF2-40B4-BE49-F238E27FC236}">
                <a16:creationId xmlns:a16="http://schemas.microsoft.com/office/drawing/2014/main" id="{A41015F3-A17E-4839-9B69-A2E7473F8A9D}"/>
              </a:ext>
            </a:extLst>
          </p:cNvPr>
          <p:cNvSpPr txBox="1"/>
          <p:nvPr/>
        </p:nvSpPr>
        <p:spPr>
          <a:xfrm>
            <a:off x="321179" y="5647670"/>
            <a:ext cx="6093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latin typeface="Calibri" panose="020F0502020204030204" pitchFamily="34" charset="0"/>
              </a:rPr>
              <a:t>T</a:t>
            </a:r>
            <a:r>
              <a:rPr lang="es-MX" sz="1800" dirty="0">
                <a:effectLst/>
                <a:latin typeface="Calibri" panose="020F0502020204030204" pitchFamily="34" charset="0"/>
              </a:rPr>
              <a:t>otalmente administrado y se configura automáticamente</a:t>
            </a:r>
            <a:endParaRPr lang="es-PA" dirty="0"/>
          </a:p>
        </p:txBody>
      </p:sp>
      <p:sp>
        <p:nvSpPr>
          <p:cNvPr id="26" name="CuadroTexto 25">
            <a:extLst>
              <a:ext uri="{FF2B5EF4-FFF2-40B4-BE49-F238E27FC236}">
                <a16:creationId xmlns:a16="http://schemas.microsoft.com/office/drawing/2014/main" id="{2D9E8C7B-9F88-4579-B496-10B52E3E3957}"/>
              </a:ext>
            </a:extLst>
          </p:cNvPr>
          <p:cNvSpPr txBox="1"/>
          <p:nvPr/>
        </p:nvSpPr>
        <p:spPr>
          <a:xfrm>
            <a:off x="6171772" y="5626165"/>
            <a:ext cx="609372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El grafico esta optimizado para mejorar la ruta de ejecución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A" dirty="0"/>
          </a:p>
        </p:txBody>
      </p:sp>
    </p:spTree>
    <p:extLst>
      <p:ext uri="{BB962C8B-B14F-4D97-AF65-F5344CB8AC3E}">
        <p14:creationId xmlns:p14="http://schemas.microsoft.com/office/powerpoint/2010/main" val="133718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de la pantalla de un celular&#10;&#10;Descripción generada automáticamente con confianza baja">
            <a:extLst>
              <a:ext uri="{FF2B5EF4-FFF2-40B4-BE49-F238E27FC236}">
                <a16:creationId xmlns:a16="http://schemas.microsoft.com/office/drawing/2014/main" id="{8A4BF8FD-208F-442A-98B2-F2CCDF5E3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76" y="2213770"/>
            <a:ext cx="5270838" cy="2371877"/>
          </a:xfrm>
          <a:prstGeom prst="rect">
            <a:avLst/>
          </a:prstGeom>
        </p:spPr>
      </p:pic>
      <p:cxnSp>
        <p:nvCxnSpPr>
          <p:cNvPr id="17" name="Straight Connector 16">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Imagen 7" descr="Imagen de la pantalla de un celular con letras&#10;&#10;Descripción generada automáticamente con confianza baja">
            <a:extLst>
              <a:ext uri="{FF2B5EF4-FFF2-40B4-BE49-F238E27FC236}">
                <a16:creationId xmlns:a16="http://schemas.microsoft.com/office/drawing/2014/main" id="{5C25556D-469A-4E84-9645-8ED6D9543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78" y="1581964"/>
            <a:ext cx="4818888" cy="3686449"/>
          </a:xfrm>
          <a:prstGeom prst="rect">
            <a:avLst/>
          </a:prstGeom>
        </p:spPr>
      </p:pic>
      <p:sp>
        <p:nvSpPr>
          <p:cNvPr id="14" name="CuadroTexto 13">
            <a:extLst>
              <a:ext uri="{FF2B5EF4-FFF2-40B4-BE49-F238E27FC236}">
                <a16:creationId xmlns:a16="http://schemas.microsoft.com/office/drawing/2014/main" id="{3DA08BF1-DB07-43E6-9F34-2ADC0CABCCF4}"/>
              </a:ext>
            </a:extLst>
          </p:cNvPr>
          <p:cNvSpPr txBox="1"/>
          <p:nvPr/>
        </p:nvSpPr>
        <p:spPr>
          <a:xfrm>
            <a:off x="2298352" y="5088529"/>
            <a:ext cx="22524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err="1">
                <a:latin typeface="Calibri" panose="020F0502020204030204" pitchFamily="34" charset="0"/>
              </a:rPr>
              <a:t>Autoescalado</a:t>
            </a:r>
            <a:r>
              <a:rPr lang="es-MX" dirty="0">
                <a:latin typeface="Calibri" panose="020F0502020204030204" pitchFamily="34" charset="0"/>
              </a:rPr>
              <a:t> </a:t>
            </a:r>
            <a:endParaRPr lang="es-PA" dirty="0"/>
          </a:p>
        </p:txBody>
      </p:sp>
      <p:sp>
        <p:nvSpPr>
          <p:cNvPr id="16" name="CuadroTexto 15">
            <a:extLst>
              <a:ext uri="{FF2B5EF4-FFF2-40B4-BE49-F238E27FC236}">
                <a16:creationId xmlns:a16="http://schemas.microsoft.com/office/drawing/2014/main" id="{A0B19387-1BFE-4AB5-9A8A-6E6910B0CA48}"/>
              </a:ext>
            </a:extLst>
          </p:cNvPr>
          <p:cNvSpPr txBox="1"/>
          <p:nvPr/>
        </p:nvSpPr>
        <p:spPr>
          <a:xfrm>
            <a:off x="7190730" y="5159986"/>
            <a:ext cx="376841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latin typeface="Calibri" panose="020F0502020204030204" pitchFamily="34" charset="0"/>
              </a:rPr>
              <a:t>Reequilibrarían dinámica  </a:t>
            </a:r>
            <a:endParaRPr lang="es-PA" dirty="0"/>
          </a:p>
        </p:txBody>
      </p:sp>
    </p:spTree>
    <p:extLst>
      <p:ext uri="{BB962C8B-B14F-4D97-AF65-F5344CB8AC3E}">
        <p14:creationId xmlns:p14="http://schemas.microsoft.com/office/powerpoint/2010/main" val="38312546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9006</Words>
  <Application>Microsoft Office PowerPoint</Application>
  <PresentationFormat>Panorámica</PresentationFormat>
  <Paragraphs>399</Paragraphs>
  <Slides>38</Slides>
  <Notes>32</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38</vt:i4>
      </vt:variant>
    </vt:vector>
  </HeadingPairs>
  <TitlesOfParts>
    <vt:vector size="48" baseType="lpstr">
      <vt:lpstr>Arial</vt:lpstr>
      <vt:lpstr>Calibri</vt:lpstr>
      <vt:lpstr>Calibri Light</vt:lpstr>
      <vt:lpstr>charter</vt:lpstr>
      <vt:lpstr>roboto</vt:lpstr>
      <vt:lpstr>roboto</vt:lpstr>
      <vt:lpstr>Symbol</vt:lpstr>
      <vt:lpstr>Times New Roman</vt:lpstr>
      <vt:lpstr>Tema de Office</vt:lpstr>
      <vt:lpstr>Tema de Office</vt:lpstr>
      <vt:lpstr>GCPDF-001 DataFlow 001</vt:lpstr>
      <vt:lpstr>Contenido </vt:lpstr>
      <vt:lpstr>Introducción a Cloud Dataflow</vt:lpstr>
      <vt:lpstr>Características de Dataflow</vt:lpstr>
      <vt:lpstr>Programación por lotes y el procesamiento de datos eran dos cosas muy separadas y diferentes</vt:lpstr>
      <vt:lpstr>Conceptos básicos Apache Beams</vt:lpstr>
      <vt:lpstr>Presentación de PowerPoint</vt:lpstr>
      <vt:lpstr>Ventajas de Dataflow</vt:lpstr>
      <vt:lpstr>Presentación de PowerPoint</vt:lpstr>
      <vt:lpstr>Presentación de PowerPoint</vt:lpstr>
      <vt:lpstr>Preguntas básicas para diseñar una tubería </vt:lpstr>
      <vt:lpstr>Simple Pipeline</vt:lpstr>
      <vt:lpstr>Ejemplo de leer y crear Pcollection</vt:lpstr>
      <vt:lpstr>Aplicando Transformaciones(Ptransform)</vt:lpstr>
      <vt:lpstr>ParDo</vt:lpstr>
      <vt:lpstr>Entradas laterales</vt:lpstr>
      <vt:lpstr>GroupByKey</vt:lpstr>
      <vt:lpstr>CoGroupByKey</vt:lpstr>
      <vt:lpstr>Combine</vt:lpstr>
      <vt:lpstr>Comparación </vt:lpstr>
      <vt:lpstr>Flatten</vt:lpstr>
      <vt:lpstr>Partition</vt:lpstr>
      <vt:lpstr>Ventanas y Funciones Streaming para Dataflow </vt:lpstr>
      <vt:lpstr>Fixed o Tumbling</vt:lpstr>
      <vt:lpstr>Sliding</vt:lpstr>
      <vt:lpstr>Session</vt:lpstr>
      <vt:lpstr>Watermarks</vt:lpstr>
      <vt:lpstr>Triggers</vt:lpstr>
      <vt:lpstr>Presentación de PowerPoint</vt:lpstr>
      <vt:lpstr>Ejemplos de triggers</vt:lpstr>
      <vt:lpstr>Plantilla Dataflow</vt:lpstr>
      <vt:lpstr>Plantillas Dataflow</vt:lpstr>
      <vt:lpstr>Dataflow SQL</vt:lpstr>
      <vt:lpstr>IU de Dataflow SQL </vt:lpstr>
      <vt:lpstr>Consultas en Dataflow SQL </vt:lpstr>
      <vt:lpstr>Consultas en Dataflow SQL : Streaming</vt:lpstr>
      <vt:lpstr>Ejecutar consultas en Dataflow SQL</vt:lpstr>
      <vt:lpstr>Usando la interfaz de monitoreo de Dataflow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Capacitación</dc:title>
  <dc:creator>Yeniffer Ortega</dc:creator>
  <cp:lastModifiedBy>Carlos Quintero</cp:lastModifiedBy>
  <cp:revision>6</cp:revision>
  <dcterms:created xsi:type="dcterms:W3CDTF">2021-01-14T23:59:28Z</dcterms:created>
  <dcterms:modified xsi:type="dcterms:W3CDTF">2021-01-15T03:16:21Z</dcterms:modified>
</cp:coreProperties>
</file>